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5" r:id="rId2"/>
  </p:sldMasterIdLst>
  <p:notesMasterIdLst>
    <p:notesMasterId r:id="rId19"/>
  </p:notesMasterIdLst>
  <p:handoutMasterIdLst>
    <p:handoutMasterId r:id="rId20"/>
  </p:handoutMasterIdLst>
  <p:sldIdLst>
    <p:sldId id="256" r:id="rId3"/>
    <p:sldId id="260" r:id="rId4"/>
    <p:sldId id="257" r:id="rId5"/>
    <p:sldId id="259" r:id="rId6"/>
    <p:sldId id="264" r:id="rId7"/>
    <p:sldId id="265" r:id="rId8"/>
    <p:sldId id="263" r:id="rId9"/>
    <p:sldId id="262" r:id="rId10"/>
    <p:sldId id="267" r:id="rId11"/>
    <p:sldId id="268" r:id="rId12"/>
    <p:sldId id="266" r:id="rId13"/>
    <p:sldId id="270" r:id="rId14"/>
    <p:sldId id="271" r:id="rId15"/>
    <p:sldId id="272" r:id="rId16"/>
    <p:sldId id="273" r:id="rId17"/>
    <p:sldId id="269" r:id="rId1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673" autoAdjust="0"/>
  </p:normalViewPr>
  <p:slideViewPr>
    <p:cSldViewPr>
      <p:cViewPr varScale="1">
        <p:scale>
          <a:sx n="72" d="100"/>
          <a:sy n="72" d="100"/>
        </p:scale>
        <p:origin x="756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21.10.2016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21.10.2016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cs-CZ" sz="1200" dirty="0"/>
              <a:t>„Prostupné bydlení pomáhá jen menší skupině lidí, kteří se (typicky) snaží překonat odmítavé postoje na trhu s bydlením.“ Úspěšní klienti nepotřebovali téměř žádnou podporu. Klienti s komplexními potřebami zůstávali v nižších stupních, program neukončoval jejich bezdomovectví. </a:t>
            </a:r>
            <a:endParaRPr lang="de-DE" altLang="cs-CZ" dirty="0">
              <a:latin typeface="Times New Roman" pitchFamily="18" charset="0"/>
            </a:endParaRPr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1pPr>
            <a:lvl2pPr marL="776288" indent="-298450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2pPr>
            <a:lvl3pPr marL="1195388" indent="-238125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3pPr>
            <a:lvl4pPr marL="1674813" indent="-238125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4pPr>
            <a:lvl5pPr marL="2152650" indent="-238125">
              <a:spcBef>
                <a:spcPct val="30000"/>
              </a:spcBef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5pPr>
            <a:lvl6pPr marL="2609850" indent="-238125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6pPr>
            <a:lvl7pPr marL="3067050" indent="-238125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7pPr>
            <a:lvl8pPr marL="3524250" indent="-238125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8pPr>
            <a:lvl9pPr marL="3981450" indent="-238125" defTabSz="457200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>
                <a:solidFill>
                  <a:srgbClr val="000000"/>
                </a:solidFill>
                <a:latin typeface="Times New Roman" pitchFamily="18" charset="0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fld id="{B2E7BD90-92B1-41D2-A9DD-D51A1073D1D5}" type="slidenum">
              <a:rPr kumimoji="0" lang="de-DE" alt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MS PGothic" pitchFamily="34" charset="-128"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t>5</a:t>
            </a:fld>
            <a:endParaRPr kumimoji="0" lang="de-DE" altLang="cs-CZ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59857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43481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241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6852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NÁZEV PREZENTACE</a:t>
            </a:r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NÁRODNÍ ORGÁN PRO KOORDINACI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F39B716-8C2E-4C74-9D7A-962FAAC024D4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500189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7F0D24C-5F3D-4829-9844-8A49EA44A421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92880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521" y="273629"/>
            <a:ext cx="5112000" cy="5852774"/>
          </a:xfrm>
        </p:spPr>
        <p:txBody>
          <a:bodyPr/>
          <a:lstStyle>
            <a:lvl1pPr>
              <a:defRPr sz="2903"/>
            </a:lvl1pPr>
            <a:lvl2pPr>
              <a:defRPr sz="2540"/>
            </a:lvl2pPr>
            <a:lvl3pPr>
              <a:defRPr sz="2177"/>
            </a:lvl3pPr>
            <a:lvl4pPr>
              <a:defRPr sz="1814"/>
            </a:lvl4pPr>
            <a:lvl5pPr>
              <a:defRPr sz="1814"/>
            </a:lvl5pPr>
            <a:lvl6pPr>
              <a:defRPr sz="1814"/>
            </a:lvl6pPr>
            <a:lvl7pPr>
              <a:defRPr sz="1814"/>
            </a:lvl7pPr>
            <a:lvl8pPr>
              <a:defRPr sz="1814"/>
            </a:lvl8pPr>
            <a:lvl9pPr>
              <a:defRPr sz="1814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920" y="1434391"/>
            <a:ext cx="3008160" cy="4692013"/>
          </a:xfrm>
        </p:spPr>
        <p:txBody>
          <a:bodyPr/>
          <a:lstStyle>
            <a:lvl1pPr marL="0" indent="0">
              <a:buNone/>
              <a:defRPr sz="1270"/>
            </a:lvl1pPr>
            <a:lvl2pPr marL="414726" indent="0">
              <a:buNone/>
              <a:defRPr sz="1089"/>
            </a:lvl2pPr>
            <a:lvl3pPr marL="829452" indent="0">
              <a:buNone/>
              <a:defRPr sz="907"/>
            </a:lvl3pPr>
            <a:lvl4pPr marL="1244178" indent="0">
              <a:buNone/>
              <a:defRPr sz="816"/>
            </a:lvl4pPr>
            <a:lvl5pPr marL="1658904" indent="0">
              <a:buNone/>
              <a:defRPr sz="816"/>
            </a:lvl5pPr>
            <a:lvl6pPr marL="2073631" indent="0">
              <a:buNone/>
              <a:defRPr sz="816"/>
            </a:lvl6pPr>
            <a:lvl7pPr marL="2488357" indent="0">
              <a:buNone/>
              <a:defRPr sz="816"/>
            </a:lvl7pPr>
            <a:lvl8pPr marL="2903083" indent="0">
              <a:buNone/>
              <a:defRPr sz="816"/>
            </a:lvl8pPr>
            <a:lvl9pPr marL="3317809" indent="0">
              <a:buNone/>
              <a:defRPr sz="816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0BEB0E3-2DF4-499F-9786-BD5A57BD3E4B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916587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801" y="4800025"/>
            <a:ext cx="5486400" cy="567420"/>
          </a:xfrm>
        </p:spPr>
        <p:txBody>
          <a:bodyPr anchor="b"/>
          <a:lstStyle>
            <a:lvl1pPr algn="l">
              <a:defRPr sz="1814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801" y="612065"/>
            <a:ext cx="5486400" cy="4115952"/>
          </a:xfrm>
        </p:spPr>
        <p:txBody>
          <a:bodyPr/>
          <a:lstStyle>
            <a:lvl1pPr marL="0" indent="0">
              <a:buNone/>
              <a:defRPr sz="2903"/>
            </a:lvl1pPr>
            <a:lvl2pPr marL="414726" indent="0">
              <a:buNone/>
              <a:defRPr sz="2540"/>
            </a:lvl2pPr>
            <a:lvl3pPr marL="829452" indent="0">
              <a:buNone/>
              <a:defRPr sz="2177"/>
            </a:lvl3pPr>
            <a:lvl4pPr marL="1244178" indent="0">
              <a:buNone/>
              <a:defRPr sz="1814"/>
            </a:lvl4pPr>
            <a:lvl5pPr marL="1658904" indent="0">
              <a:buNone/>
              <a:defRPr sz="1814"/>
            </a:lvl5pPr>
            <a:lvl6pPr marL="2073631" indent="0">
              <a:buNone/>
              <a:defRPr sz="1814"/>
            </a:lvl6pPr>
            <a:lvl7pPr marL="2488357" indent="0">
              <a:buNone/>
              <a:defRPr sz="1814"/>
            </a:lvl7pPr>
            <a:lvl8pPr marL="2903083" indent="0">
              <a:buNone/>
              <a:defRPr sz="1814"/>
            </a:lvl8pPr>
            <a:lvl9pPr marL="3317809" indent="0">
              <a:buNone/>
              <a:defRPr sz="1814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801" y="5367444"/>
            <a:ext cx="5486400" cy="805044"/>
          </a:xfrm>
        </p:spPr>
        <p:txBody>
          <a:bodyPr/>
          <a:lstStyle>
            <a:lvl1pPr marL="0" indent="0">
              <a:buNone/>
              <a:defRPr sz="1270"/>
            </a:lvl1pPr>
            <a:lvl2pPr marL="414726" indent="0">
              <a:buNone/>
              <a:defRPr sz="1089"/>
            </a:lvl2pPr>
            <a:lvl3pPr marL="829452" indent="0">
              <a:buNone/>
              <a:defRPr sz="907"/>
            </a:lvl3pPr>
            <a:lvl4pPr marL="1244178" indent="0">
              <a:buNone/>
              <a:defRPr sz="816"/>
            </a:lvl4pPr>
            <a:lvl5pPr marL="1658904" indent="0">
              <a:buNone/>
              <a:defRPr sz="816"/>
            </a:lvl5pPr>
            <a:lvl6pPr marL="2073631" indent="0">
              <a:buNone/>
              <a:defRPr sz="816"/>
            </a:lvl6pPr>
            <a:lvl7pPr marL="2488357" indent="0">
              <a:buNone/>
              <a:defRPr sz="816"/>
            </a:lvl7pPr>
            <a:lvl8pPr marL="2903083" indent="0">
              <a:buNone/>
              <a:defRPr sz="816"/>
            </a:lvl8pPr>
            <a:lvl9pPr marL="3317809" indent="0">
              <a:buNone/>
              <a:defRPr sz="816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DDFE4366-72B5-4997-80CA-F997142B381C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65618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531783D-61C6-449C-8C17-DF5D2AC5D214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4121151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5440" y="273629"/>
            <a:ext cx="2056320" cy="5854215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6480" y="273629"/>
            <a:ext cx="6030720" cy="5854215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4F2AF8F-55A9-4C15-8619-30F0AE4C0E66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7166554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6480" y="273629"/>
            <a:ext cx="8225280" cy="1142040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0"/>
          </p:nvPr>
        </p:nvSpPr>
        <p:spPr>
          <a:xfrm>
            <a:off x="45648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idx="11"/>
          </p:nvPr>
        </p:nvSpPr>
        <p:spPr>
          <a:xfrm>
            <a:off x="3127681" y="6247376"/>
            <a:ext cx="2895840" cy="469489"/>
          </a:xfrm>
        </p:spPr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idx="12"/>
          </p:nvPr>
        </p:nvSpPr>
        <p:spPr>
          <a:xfrm>
            <a:off x="6556321" y="6247376"/>
            <a:ext cx="2126880" cy="469489"/>
          </a:xfrm>
        </p:spPr>
        <p:txBody>
          <a:bodyPr/>
          <a:lstStyle>
            <a:lvl1pPr>
              <a:defRPr/>
            </a:lvl1pPr>
          </a:lstStyle>
          <a:p>
            <a:fld id="{71150F44-8866-4BA9-9F30-5D3187360A6D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9839578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892969" y="169355"/>
            <a:ext cx="7358063" cy="1732977"/>
          </a:xfrm>
          <a:prstGeom prst="rect">
            <a:avLst/>
          </a:prstGeom>
        </p:spPr>
        <p:txBody>
          <a:bodyPr/>
          <a:lstStyle/>
          <a:p>
            <a:pPr lvl="0"/>
            <a:r>
              <a:rPr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892969" y="1902331"/>
            <a:ext cx="7358063" cy="4107042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/>
              <a:t>Body Level One</a:t>
            </a:r>
          </a:p>
          <a:p>
            <a:pPr lvl="1"/>
            <a:r>
              <a:rPr/>
              <a:t>Body Level Two</a:t>
            </a:r>
          </a:p>
          <a:p>
            <a:pPr lvl="2"/>
            <a:r>
              <a:rPr/>
              <a:t>Body Level Three</a:t>
            </a:r>
          </a:p>
          <a:p>
            <a:pPr lvl="3"/>
            <a:r>
              <a:rPr/>
              <a:t>Body Level Four</a:t>
            </a:r>
          </a:p>
          <a:p>
            <a:pPr lvl="4"/>
            <a:r>
              <a:rPr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350203619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726" indent="0" algn="ctr">
              <a:buNone/>
              <a:defRPr/>
            </a:lvl2pPr>
            <a:lvl3pPr marL="829452" indent="0" algn="ctr">
              <a:buNone/>
              <a:defRPr/>
            </a:lvl3pPr>
            <a:lvl4pPr marL="1244178" indent="0" algn="ctr">
              <a:buNone/>
              <a:defRPr/>
            </a:lvl4pPr>
            <a:lvl5pPr marL="1658904" indent="0" algn="ctr">
              <a:buNone/>
              <a:defRPr/>
            </a:lvl5pPr>
            <a:lvl6pPr marL="2073631" indent="0" algn="ctr">
              <a:buNone/>
              <a:defRPr/>
            </a:lvl6pPr>
            <a:lvl7pPr marL="2488357" indent="0" algn="ctr">
              <a:buNone/>
              <a:defRPr/>
            </a:lvl7pPr>
            <a:lvl8pPr marL="2903083" indent="0" algn="ctr">
              <a:buNone/>
              <a:defRPr/>
            </a:lvl8pPr>
            <a:lvl9pPr marL="3317809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67EE9B5-24F4-4009-BBCB-88879BAE62C7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39852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E548DD2-01AC-49C3-B32F-F4E7F32F76C3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626234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880" y="4406863"/>
            <a:ext cx="7771680" cy="1362383"/>
          </a:xfrm>
        </p:spPr>
        <p:txBody>
          <a:bodyPr anchor="t"/>
          <a:lstStyle>
            <a:lvl1pPr algn="l">
              <a:defRPr sz="3628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14"/>
            </a:lvl1pPr>
            <a:lvl2pPr marL="414726" indent="0">
              <a:buNone/>
              <a:defRPr sz="1633"/>
            </a:lvl2pPr>
            <a:lvl3pPr marL="829452" indent="0">
              <a:buNone/>
              <a:defRPr sz="1451"/>
            </a:lvl3pPr>
            <a:lvl4pPr marL="1244178" indent="0">
              <a:buNone/>
              <a:defRPr sz="1270"/>
            </a:lvl4pPr>
            <a:lvl5pPr marL="1658904" indent="0">
              <a:buNone/>
              <a:defRPr sz="1270"/>
            </a:lvl5pPr>
            <a:lvl6pPr marL="2073631" indent="0">
              <a:buNone/>
              <a:defRPr sz="1270"/>
            </a:lvl6pPr>
            <a:lvl7pPr marL="2488357" indent="0">
              <a:buNone/>
              <a:defRPr sz="1270"/>
            </a:lvl7pPr>
            <a:lvl8pPr marL="2903083" indent="0">
              <a:buNone/>
              <a:defRPr sz="1270"/>
            </a:lvl8pPr>
            <a:lvl9pPr marL="3317809" indent="0">
              <a:buNone/>
              <a:defRPr sz="127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34530C71-7479-451A-AE0E-85F7297FF5C1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29209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6480" y="1604329"/>
            <a:ext cx="4043520" cy="452351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38240" y="1604329"/>
            <a:ext cx="4043520" cy="4523515"/>
          </a:xfrm>
        </p:spPr>
        <p:txBody>
          <a:bodyPr/>
          <a:lstStyle>
            <a:lvl1pPr>
              <a:defRPr sz="2540"/>
            </a:lvl1pPr>
            <a:lvl2pPr>
              <a:defRPr sz="2177"/>
            </a:lvl2pPr>
            <a:lvl3pPr>
              <a:defRPr sz="1814"/>
            </a:lvl3pPr>
            <a:lvl4pPr>
              <a:defRPr sz="1633"/>
            </a:lvl4pPr>
            <a:lvl5pPr>
              <a:defRPr sz="1633"/>
            </a:lvl5pPr>
            <a:lvl6pPr>
              <a:defRPr sz="1633"/>
            </a:lvl6pPr>
            <a:lvl7pPr>
              <a:defRPr sz="1633"/>
            </a:lvl7pPr>
            <a:lvl8pPr>
              <a:defRPr sz="1633"/>
            </a:lvl8pPr>
            <a:lvl9pPr>
              <a:defRPr sz="1633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B3A854AD-2EA6-42D9-8FEC-D81B1F93D3A7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3320647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921" y="275070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441" y="1535201"/>
            <a:ext cx="4042080" cy="639427"/>
          </a:xfrm>
        </p:spPr>
        <p:txBody>
          <a:bodyPr anchor="b"/>
          <a:lstStyle>
            <a:lvl1pPr marL="0" indent="0">
              <a:buNone/>
              <a:defRPr sz="2177" b="1"/>
            </a:lvl1pPr>
            <a:lvl2pPr marL="414726" indent="0">
              <a:buNone/>
              <a:defRPr sz="1814" b="1"/>
            </a:lvl2pPr>
            <a:lvl3pPr marL="829452" indent="0">
              <a:buNone/>
              <a:defRPr sz="1633" b="1"/>
            </a:lvl3pPr>
            <a:lvl4pPr marL="1244178" indent="0">
              <a:buNone/>
              <a:defRPr sz="1451" b="1"/>
            </a:lvl4pPr>
            <a:lvl5pPr marL="1658904" indent="0">
              <a:buNone/>
              <a:defRPr sz="1451" b="1"/>
            </a:lvl5pPr>
            <a:lvl6pPr marL="2073631" indent="0">
              <a:buNone/>
              <a:defRPr sz="1451" b="1"/>
            </a:lvl6pPr>
            <a:lvl7pPr marL="2488357" indent="0">
              <a:buNone/>
              <a:defRPr sz="1451" b="1"/>
            </a:lvl7pPr>
            <a:lvl8pPr marL="2903083" indent="0">
              <a:buNone/>
              <a:defRPr sz="1451" b="1"/>
            </a:lvl8pPr>
            <a:lvl9pPr marL="3317809" indent="0">
              <a:buNone/>
              <a:defRPr sz="1451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441" y="2174628"/>
            <a:ext cx="4042080" cy="3951775"/>
          </a:xfrm>
        </p:spPr>
        <p:txBody>
          <a:bodyPr/>
          <a:lstStyle>
            <a:lvl1pPr>
              <a:defRPr sz="2177"/>
            </a:lvl1pPr>
            <a:lvl2pPr>
              <a:defRPr sz="1814"/>
            </a:lvl2pPr>
            <a:lvl3pPr>
              <a:defRPr sz="1633"/>
            </a:lvl3pPr>
            <a:lvl4pPr>
              <a:defRPr sz="1451"/>
            </a:lvl4pPr>
            <a:lvl5pPr>
              <a:defRPr sz="1451"/>
            </a:lvl5pPr>
            <a:lvl6pPr>
              <a:defRPr sz="1451"/>
            </a:lvl6pPr>
            <a:lvl7pPr>
              <a:defRPr sz="1451"/>
            </a:lvl7pPr>
            <a:lvl8pPr>
              <a:defRPr sz="1451"/>
            </a:lvl8pPr>
            <a:lvl9pPr>
              <a:defRPr sz="1451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FDF3573C-B727-4F48-BF80-29B4E4FDCEBC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2140812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nok bubliny.jpg"/>
          <p:cNvPicPr>
            <a:picLocks noChangeAspect="1"/>
          </p:cNvPicPr>
          <p:nvPr/>
        </p:nvPicPr>
        <p:blipFill>
          <a:blip r:embed="rId6" cstate="print"/>
          <a:srcRect l="14905"/>
          <a:stretch>
            <a:fillRect/>
          </a:stretch>
        </p:blipFill>
        <p:spPr>
          <a:xfrm>
            <a:off x="-1" y="1628800"/>
            <a:ext cx="7056301" cy="4608512"/>
          </a:xfrm>
          <a:prstGeom prst="rect">
            <a:avLst/>
          </a:prstGeom>
        </p:spPr>
      </p:pic>
      <p:sp>
        <p:nvSpPr>
          <p:cNvPr id="12" name="Obdélník 11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934504"/>
            <a:ext cx="3266223" cy="1021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0" y="273629"/>
            <a:ext cx="8225280" cy="114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0" y="1604329"/>
            <a:ext cx="8225280" cy="452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cs-CZ"/>
              <a:t>Click to edit the outline text format</a:t>
            </a:r>
          </a:p>
          <a:p>
            <a:pPr lvl="1"/>
            <a:r>
              <a:rPr lang="en-GB" altLang="cs-CZ"/>
              <a:t>Second Outline Level</a:t>
            </a:r>
          </a:p>
          <a:p>
            <a:pPr lvl="2"/>
            <a:r>
              <a:rPr lang="en-GB" altLang="cs-CZ"/>
              <a:t>Third Outline Level</a:t>
            </a:r>
          </a:p>
          <a:p>
            <a:pPr lvl="3"/>
            <a:r>
              <a:rPr lang="en-GB" altLang="cs-CZ"/>
              <a:t>Fourth Outline Level</a:t>
            </a:r>
          </a:p>
          <a:p>
            <a:pPr lvl="4"/>
            <a:r>
              <a:rPr lang="en-GB" altLang="cs-CZ"/>
              <a:t>Fifth Outline Level</a:t>
            </a:r>
          </a:p>
          <a:p>
            <a:pPr lvl="4"/>
            <a:r>
              <a:rPr lang="en-GB" altLang="cs-CZ"/>
              <a:t>Sixth Outline Level</a:t>
            </a:r>
          </a:p>
          <a:p>
            <a:pPr lvl="4"/>
            <a:r>
              <a:rPr lang="en-GB" altLang="cs-CZ"/>
              <a:t>Seventh Outline Level</a:t>
            </a:r>
          </a:p>
          <a:p>
            <a:pPr lvl="4"/>
            <a:r>
              <a:rPr lang="en-GB" altLang="cs-CZ"/>
              <a:t>Eighth Outline Level</a:t>
            </a:r>
          </a:p>
          <a:p>
            <a:pPr lvl="4"/>
            <a:r>
              <a:rPr lang="en-GB" altLang="cs-CZ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1" y="6247376"/>
            <a:ext cx="2126880" cy="46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 alt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1" y="6247376"/>
            <a:ext cx="2895840" cy="46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rgbClr val="000000"/>
                </a:solidFill>
              </a:defRPr>
            </a:lvl1pPr>
          </a:lstStyle>
          <a:p>
            <a:endParaRPr lang="en-US" alt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1" y="6247376"/>
            <a:ext cx="2126880" cy="469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14726" algn="l"/>
                <a:tab pos="829452" algn="l"/>
                <a:tab pos="1244178" algn="l"/>
                <a:tab pos="1658904" algn="l"/>
                <a:tab pos="2073631" algn="l"/>
                <a:tab pos="2488357" algn="l"/>
                <a:tab pos="2903083" algn="l"/>
                <a:tab pos="3317809" algn="l"/>
                <a:tab pos="3732535" algn="l"/>
                <a:tab pos="4147261" algn="l"/>
                <a:tab pos="4561987" algn="l"/>
                <a:tab pos="4976713" algn="l"/>
                <a:tab pos="5391440" algn="l"/>
                <a:tab pos="5806166" algn="l"/>
                <a:tab pos="6220892" algn="l"/>
                <a:tab pos="6635618" algn="l"/>
                <a:tab pos="7050344" algn="l"/>
                <a:tab pos="7465070" algn="l"/>
                <a:tab pos="7879796" algn="l"/>
                <a:tab pos="8294522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84FBA6F-2AF2-46B9-A261-F7199F1AAD33}" type="slidenum">
              <a:rPr lang="en-US" altLang="cs-CZ"/>
              <a:pPr/>
              <a:t>‹#›</a:t>
            </a:fld>
            <a:endParaRPr lang="en-US" altLang="cs-CZ"/>
          </a:p>
        </p:txBody>
      </p:sp>
    </p:spTree>
    <p:extLst>
      <p:ext uri="{BB962C8B-B14F-4D97-AF65-F5344CB8AC3E}">
        <p14:creationId xmlns:p14="http://schemas.microsoft.com/office/powerpoint/2010/main" val="1467555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+mj-lt"/>
          <a:ea typeface="+mj-ea"/>
          <a:cs typeface="+mj-cs"/>
        </a:defRPr>
      </a:lvl1pPr>
      <a:lvl2pPr marL="673930" indent="-259204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2pPr>
      <a:lvl3pPr marL="1036815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3pPr>
      <a:lvl4pPr marL="1451541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4pPr>
      <a:lvl5pPr marL="1866268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5pPr>
      <a:lvl6pPr marL="2280994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6pPr>
      <a:lvl7pPr marL="2695720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7pPr>
      <a:lvl8pPr marL="3110446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8pPr>
      <a:lvl9pPr marL="3525172" indent="-207363" algn="ctr" defTabSz="414726" rtl="0" eaLnBrk="1" fontAlgn="base" hangingPunct="1">
        <a:lnSpc>
          <a:spcPct val="75000"/>
        </a:lnSpc>
        <a:spcBef>
          <a:spcPts val="6531"/>
        </a:spcBef>
        <a:spcAft>
          <a:spcPts val="9797"/>
        </a:spcAft>
        <a:buClr>
          <a:srgbClr val="000000"/>
        </a:buClr>
        <a:buSzPct val="100000"/>
        <a:buFont typeface="Times New Roman" pitchFamily="16" charset="0"/>
        <a:defRPr sz="6531">
          <a:solidFill>
            <a:srgbClr val="000000"/>
          </a:solidFill>
          <a:latin typeface="I Grotesk" charset="0"/>
          <a:cs typeface="Arial Unicode MS" charset="0"/>
        </a:defRPr>
      </a:lvl9pPr>
    </p:titleStyle>
    <p:bodyStyle>
      <a:lvl1pPr marL="311045" indent="-311045" algn="l" defTabSz="414726" rtl="0" eaLnBrk="1" fontAlgn="base" hangingPunct="1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3">
          <a:solidFill>
            <a:srgbClr val="000000"/>
          </a:solidFill>
          <a:latin typeface="+mn-lt"/>
          <a:ea typeface="+mn-ea"/>
          <a:cs typeface="+mn-cs"/>
        </a:defRPr>
      </a:lvl1pPr>
      <a:lvl2pPr marL="673930" indent="-259204" algn="l" defTabSz="414726" rtl="0" eaLnBrk="1" fontAlgn="base" hangingPunct="1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40">
          <a:solidFill>
            <a:srgbClr val="000000"/>
          </a:solidFill>
          <a:latin typeface="+mn-lt"/>
          <a:cs typeface="+mn-cs"/>
        </a:defRPr>
      </a:lvl2pPr>
      <a:lvl3pPr marL="1036815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177">
          <a:solidFill>
            <a:srgbClr val="000000"/>
          </a:solidFill>
          <a:latin typeface="+mn-lt"/>
          <a:cs typeface="+mn-cs"/>
        </a:defRPr>
      </a:lvl3pPr>
      <a:lvl4pPr marL="1451541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4pPr>
      <a:lvl5pPr marL="1866268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5pPr>
      <a:lvl6pPr marL="2280994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6pPr>
      <a:lvl7pPr marL="2695720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7pPr>
      <a:lvl8pPr marL="3110446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8pPr>
      <a:lvl9pPr marL="3525172" indent="-207363" algn="l" defTabSz="414726" rtl="0" eaLnBrk="1" fontAlgn="base" hangingPunct="1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14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1pPr>
      <a:lvl2pPr marL="414726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2pPr>
      <a:lvl3pPr marL="829452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3pPr>
      <a:lvl4pPr marL="1244178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4pPr>
      <a:lvl5pPr marL="1658904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5pPr>
      <a:lvl6pPr marL="2073631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6pPr>
      <a:lvl7pPr marL="2488357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7pPr>
      <a:lvl8pPr marL="2903083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8pPr>
      <a:lvl9pPr marL="3317809" algn="l" defTabSz="829452" rtl="0" eaLnBrk="1" latinLnBrk="0" hangingPunct="1">
        <a:defRPr sz="16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Štěpán Ripka, Petra Závorková, Sabina </a:t>
            </a:r>
            <a:r>
              <a:rPr lang="cs-CZ" dirty="0" err="1"/>
              <a:t>Manková</a:t>
            </a:r>
            <a:r>
              <a:rPr lang="cs-CZ" dirty="0"/>
              <a:t> (Ostravská </a:t>
            </a:r>
            <a:r>
              <a:rPr lang="cs-CZ" dirty="0" err="1"/>
              <a:t>univezita</a:t>
            </a:r>
            <a:r>
              <a:rPr lang="cs-CZ" dirty="0"/>
              <a:t>), Ondřej Krčál, Rostislav Staněk (Masarykova univerzita)</a:t>
            </a: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755576" y="1844824"/>
            <a:ext cx="8064896" cy="1296144"/>
          </a:xfrm>
        </p:spPr>
        <p:txBody>
          <a:bodyPr/>
          <a:lstStyle/>
          <a:p>
            <a:pPr algn="ctr"/>
            <a:r>
              <a:rPr lang="cs-CZ" sz="3600" dirty="0"/>
              <a:t>Randomizovaný kontrolní experiment ukončování bezdomovectví rodin s dětmi v Brně</a:t>
            </a:r>
            <a:endParaRPr lang="en-US" sz="3600" dirty="0"/>
          </a:p>
        </p:txBody>
      </p:sp>
      <p:pic>
        <p:nvPicPr>
          <p:cNvPr id="7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9918" y="548680"/>
            <a:ext cx="2836538" cy="81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Pilot rapid </a:t>
            </a:r>
            <a:r>
              <a:rPr lang="cs-CZ" dirty="0" err="1"/>
              <a:t>rehousing</a:t>
            </a:r>
            <a:r>
              <a:rPr lang="cs-CZ" dirty="0"/>
              <a:t> v Brně</a:t>
            </a:r>
            <a:endParaRPr lang="cs-CZ" alt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85750" indent="-285750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cs-CZ" altLang="cs-CZ" sz="2800" dirty="0"/>
              <a:t>Pilotní projekt výzvy ESF sociální inovace</a:t>
            </a:r>
          </a:p>
          <a:p>
            <a:pPr marL="285750" indent="-285750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cs-CZ" altLang="cs-CZ" sz="2800" dirty="0"/>
              <a:t>Koordinován Magistrátem města Brna (50 městských bytů), partneři: služba IQ Roma servis (sociální práce) a Ostravská univerzita (výzkum)</a:t>
            </a:r>
          </a:p>
          <a:p>
            <a:pPr marL="285750" indent="-285750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cs-CZ" altLang="cs-CZ" sz="2800" dirty="0"/>
              <a:t>Evaluace - Randomizovaný kontrolní experiment: 50 intervenčních rodin, </a:t>
            </a:r>
            <a:br>
              <a:rPr lang="cs-CZ" altLang="cs-CZ" sz="2800" dirty="0"/>
            </a:br>
            <a:r>
              <a:rPr lang="cs-CZ" altLang="cs-CZ" sz="2800" dirty="0"/>
              <a:t>100 kontrolních rodin</a:t>
            </a:r>
          </a:p>
          <a:p>
            <a:pPr marL="285750" indent="-285750">
              <a:lnSpc>
                <a:spcPct val="100000"/>
              </a:lnSpc>
              <a:buClrTx/>
              <a:buFont typeface="Arial" panose="020B0604020202020204" pitchFamily="34" charset="0"/>
              <a:buChar char="•"/>
            </a:pPr>
            <a:r>
              <a:rPr lang="cs-CZ" altLang="cs-CZ" sz="2800" dirty="0"/>
              <a:t>Měření dopadů po 6 a 12 měsících</a:t>
            </a:r>
          </a:p>
          <a:p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07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1358462"/>
            <a:ext cx="8291264" cy="504056"/>
          </a:xfrm>
        </p:spPr>
        <p:txBody>
          <a:bodyPr/>
          <a:lstStyle/>
          <a:p>
            <a:r>
              <a:rPr lang="cs-CZ" dirty="0"/>
              <a:t>Fáze výzkumu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/>
              <a:t>04/2016: Registrační týden pro rodiny s dětmi v bytové nouzi v Brně, nástroj VI-SPDAT</a:t>
            </a:r>
          </a:p>
          <a:p>
            <a:r>
              <a:rPr lang="cs-CZ" sz="2400" dirty="0"/>
              <a:t>06/2016: Losování 50 intervenčních a 100 kontrolních rodin</a:t>
            </a:r>
          </a:p>
          <a:p>
            <a:r>
              <a:rPr lang="cs-CZ" sz="2400" dirty="0"/>
              <a:t>07-10/2016: </a:t>
            </a:r>
            <a:r>
              <a:rPr lang="cs-CZ" sz="2400" dirty="0" err="1"/>
              <a:t>Baseline</a:t>
            </a:r>
            <a:r>
              <a:rPr lang="cs-CZ" sz="2400" dirty="0"/>
              <a:t> rozhovory se 150 rodinami</a:t>
            </a:r>
          </a:p>
          <a:p>
            <a:r>
              <a:rPr lang="cs-CZ" sz="2400" dirty="0"/>
              <a:t>09-12/2016: Nastěhování 50 rodin do městských bytů</a:t>
            </a:r>
          </a:p>
          <a:p>
            <a:r>
              <a:rPr lang="cs-CZ" sz="2400" dirty="0"/>
              <a:t>03-06/2017: Sledování dopadů 6 měsíců od nastěhování</a:t>
            </a:r>
          </a:p>
          <a:p>
            <a:r>
              <a:rPr lang="cs-CZ" sz="2400" dirty="0"/>
              <a:t>09-12/2017: Sledování dopadů 12 měsíců od nastěhování</a:t>
            </a:r>
          </a:p>
          <a:p>
            <a:r>
              <a:rPr lang="cs-CZ" sz="2400" dirty="0"/>
              <a:t>03/2018: Závěrečná zpráva </a:t>
            </a:r>
            <a:r>
              <a:rPr lang="cs-CZ" sz="2400" dirty="0">
                <a:sym typeface="Wingdings" panose="05000000000000000000" pitchFamily="2" charset="2"/>
              </a:rPr>
              <a:t> </a:t>
            </a:r>
            <a:r>
              <a:rPr lang="cs-CZ" sz="2400" dirty="0" err="1">
                <a:sym typeface="Wingdings" panose="05000000000000000000" pitchFamily="2" charset="2"/>
              </a:rPr>
              <a:t>upscaling</a:t>
            </a:r>
            <a:r>
              <a:rPr lang="cs-CZ" sz="2400" dirty="0">
                <a:sym typeface="Wingdings" panose="05000000000000000000" pitchFamily="2" charset="2"/>
              </a:rPr>
              <a:t>?</a:t>
            </a:r>
            <a:endParaRPr lang="cs-CZ" sz="2400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7770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Očekávané dopady po 12 měsících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cs-CZ" dirty="0"/>
          </a:p>
          <a:p>
            <a:r>
              <a:rPr lang="cs-CZ" dirty="0"/>
              <a:t>Návrat dětí z ústavní péče</a:t>
            </a:r>
          </a:p>
          <a:p>
            <a:r>
              <a:rPr lang="cs-CZ" dirty="0"/>
              <a:t>Zlepšení školní docházky dětí</a:t>
            </a:r>
          </a:p>
          <a:p>
            <a:r>
              <a:rPr lang="cs-CZ" dirty="0"/>
              <a:t>Zlepšení kvality života </a:t>
            </a:r>
          </a:p>
          <a:p>
            <a:r>
              <a:rPr lang="cs-CZ" dirty="0"/>
              <a:t>Zlepšení psychického stavu matek</a:t>
            </a:r>
          </a:p>
          <a:p>
            <a:r>
              <a:rPr lang="cs-CZ" dirty="0"/>
              <a:t>Úspora veřejných prostředků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707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Očekávané střednědobé dopady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/>
              <a:t>Ukončování bezdomovectví rodin (vysoká míra udržení bydlení)</a:t>
            </a:r>
          </a:p>
          <a:p>
            <a:r>
              <a:rPr lang="cs-CZ" dirty="0"/>
              <a:t>Vyšší školní úspěšnost dětí</a:t>
            </a:r>
          </a:p>
          <a:p>
            <a:r>
              <a:rPr lang="cs-CZ" dirty="0"/>
              <a:t>Zlepšení zdravotního stavu rodin</a:t>
            </a:r>
          </a:p>
          <a:p>
            <a:r>
              <a:rPr lang="cs-CZ" dirty="0"/>
              <a:t>Snížení kriminality, závislostí a dalších sociálně patologických jevů</a:t>
            </a:r>
          </a:p>
          <a:p>
            <a:r>
              <a:rPr lang="cs-CZ" dirty="0"/>
              <a:t>Větší finanční stabilita rodin</a:t>
            </a:r>
          </a:p>
          <a:p>
            <a:r>
              <a:rPr lang="cs-CZ" dirty="0"/>
              <a:t>Snižování anomie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20218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Závěr: Dosavadní zkušenosti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/>
              <a:t>Intervenční a kontrolní skupina byly dobře vylosovány – jsou totožné (podle dat z RW)</a:t>
            </a:r>
          </a:p>
          <a:p>
            <a:r>
              <a:rPr lang="cs-CZ" sz="2400" dirty="0"/>
              <a:t>50 případů je pro testování málo, ale děláme rozhovory s ženami i muži – počet případů bude vyšší.</a:t>
            </a:r>
          </a:p>
          <a:p>
            <a:r>
              <a:rPr lang="cs-CZ" sz="2400" dirty="0"/>
              <a:t>Dobře funguje finanční </a:t>
            </a:r>
            <a:r>
              <a:rPr lang="cs-CZ" sz="2400" dirty="0" err="1"/>
              <a:t>incentiva</a:t>
            </a:r>
            <a:r>
              <a:rPr lang="cs-CZ" sz="2400" dirty="0"/>
              <a:t> (400 – 600Kč/rodinu)</a:t>
            </a:r>
          </a:p>
          <a:p>
            <a:r>
              <a:rPr lang="cs-CZ" sz="2400" dirty="0"/>
              <a:t>Již po několika měsících je cca 5-10% rodin velmi těžko dohledatelných. Nyní se více ptáme na kontakty na další členy rodiny, sociální pracovníky</a:t>
            </a:r>
          </a:p>
          <a:p>
            <a:r>
              <a:rPr lang="cs-CZ" sz="2400" dirty="0"/>
              <a:t>Nefungují otázky na drogy, velmi dobře fungují otázky na duševní tíseň (škála K6)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387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Závěr: Dosavadní zkušenosti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457200" y="2060848"/>
            <a:ext cx="8229600" cy="3888431"/>
          </a:xfrm>
        </p:spPr>
        <p:txBody>
          <a:bodyPr/>
          <a:lstStyle/>
          <a:p>
            <a:r>
              <a:rPr lang="cs-CZ" sz="2400" dirty="0" err="1"/>
              <a:t>Baseline</a:t>
            </a:r>
            <a:r>
              <a:rPr lang="cs-CZ" sz="2400" dirty="0"/>
              <a:t> provádíme ještě před tím, než se rodina dozví, zda byla vylosována. Tazatelé informaci o výsledku losování nemají. V komunitě tato nejistota vyvolává velký stres.</a:t>
            </a:r>
          </a:p>
          <a:p>
            <a:r>
              <a:rPr lang="cs-CZ" sz="2400" dirty="0"/>
              <a:t>Několik rodin si našlo bydlení ještě před </a:t>
            </a:r>
            <a:r>
              <a:rPr lang="cs-CZ" sz="2400" dirty="0" err="1"/>
              <a:t>baseline</a:t>
            </a:r>
            <a:r>
              <a:rPr lang="cs-CZ" sz="2400" dirty="0"/>
              <a:t>, my však musíme dělat rozhovory pouze s lidmi v bytové nouzi.</a:t>
            </a:r>
          </a:p>
          <a:p>
            <a:r>
              <a:rPr lang="cs-CZ" sz="2400" dirty="0"/>
              <a:t>Mění se kompozice domácností, to bude do budoucna náročné na sledování a kvantifikace.</a:t>
            </a:r>
          </a:p>
          <a:p>
            <a:endParaRPr lang="cs-CZ" sz="2400" dirty="0"/>
          </a:p>
          <a:p>
            <a:endParaRPr lang="cs-CZ" sz="2400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3390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pPr marL="0" indent="0" algn="ctr">
              <a:buNone/>
            </a:pPr>
            <a:r>
              <a:rPr lang="cs-CZ" dirty="0"/>
              <a:t>stepanripka@gmail.com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05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Minimálně 6 000 rodin v bytové nouzi v ČR (Vláda 20166)</a:t>
            </a: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421 rodin v dlouhodobé bytové nouzi v Brně (RW Brno 2016)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191 na ubytovnách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64 v azylových domech</a:t>
            </a:r>
          </a:p>
          <a:p>
            <a:pPr lvl="1"/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ostatní v extrémně přelidněných a nevyhovujících bytech, přespávání u známých či příbuzných</a:t>
            </a: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Velká nestabilita: každý den 3,1 dítěte v Brně neví, kde bude spát; alespoň jedna epizoda u 41% rodin během posledního roku.</a:t>
            </a: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Dlouhodobost bytové nouze – pouze 2 rodiny méně než 1 rok</a:t>
            </a: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Přelidněnost a nevyhovující podmínky: medián 7m2/os, u šesti rodin 1,5m2/os</a:t>
            </a: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Téměř neexistuje cesta zpět do bydlení</a:t>
            </a:r>
          </a:p>
          <a:p>
            <a:endParaRPr lang="cs-CZ" sz="28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596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Vize a cíle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548680"/>
            <a:ext cx="2264005" cy="648071"/>
          </a:xfrm>
        </p:spPr>
      </p:pic>
      <p:sp>
        <p:nvSpPr>
          <p:cNvPr id="9" name="Rectangle 8"/>
          <p:cNvSpPr/>
          <p:nvPr/>
        </p:nvSpPr>
        <p:spPr>
          <a:xfrm>
            <a:off x="395536" y="1988840"/>
            <a:ext cx="81369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Brno: Ukončení bezdomovectví všech rodin s dětmi na území města </a:t>
            </a:r>
            <a:b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dosažení funkční nuly (počet přidělených bytů je vyšší než přírůstek rodin v bytové nouzi)</a:t>
            </a:r>
          </a:p>
          <a:p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Vize pro Brno: „V roce 2025 se budou lidé v Brně jen výjimečně dostávat do situace bytové nouze, pokud se do této situace přece jen dostanou, nebudou v této situaci muset být dlouhodobě a nebudou se do ní dostávat opakovaně.“ (SPSZ Brna 2016-2019)</a:t>
            </a:r>
          </a:p>
          <a:p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ČR: „Zajištění standardního bydlení pro 6 000 domácností dlouhodobě žijících mimo standardní bydlení do roku 2020“ a  „Podporou přechodu do standardního bydlení zajistit, aby v ubytovacích zařízeních a jiných k bydlení nevhodných prostorech nebydlelo v roce 2020 déle než jeden měsíc žádné dítě (Strategie boje proti sociálnímu vyloučení ČR)</a:t>
            </a:r>
          </a:p>
          <a:p>
            <a:endParaRPr lang="cs-CZ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425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Stávající přístupy k řešení bytové nouze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/>
              <a:t>Sociální práce: </a:t>
            </a:r>
          </a:p>
          <a:p>
            <a:r>
              <a:rPr lang="cs-CZ" sz="2400" dirty="0"/>
              <a:t>Azylové domy: chybí evidence, odhad až 25% úspěšných odchodů (včetně bytů poskytovatele služby)</a:t>
            </a:r>
          </a:p>
          <a:p>
            <a:r>
              <a:rPr lang="cs-CZ" sz="2400" dirty="0"/>
              <a:t>Prostupné bydlení: Ostrava, Litvínov ad.: 20% </a:t>
            </a:r>
            <a:r>
              <a:rPr lang="cs-CZ" sz="2400" u="sng" dirty="0"/>
              <a:t>vybraných</a:t>
            </a:r>
            <a:r>
              <a:rPr lang="cs-CZ" sz="2400" dirty="0"/>
              <a:t> klientů dovede do samostatného bydlení (ASZ 2016)</a:t>
            </a:r>
          </a:p>
          <a:p>
            <a:pPr marL="0" indent="0">
              <a:buNone/>
            </a:pPr>
            <a:r>
              <a:rPr lang="cs-CZ" sz="2400" b="1" dirty="0"/>
              <a:t>Efekt úzkého hrdla:</a:t>
            </a:r>
          </a:p>
          <a:p>
            <a:r>
              <a:rPr lang="cs-CZ" sz="2400" dirty="0"/>
              <a:t>Azylové domy pro </a:t>
            </a:r>
            <a:r>
              <a:rPr lang="cs-CZ" sz="2400" u="sng" dirty="0"/>
              <a:t>matky s dětmi </a:t>
            </a:r>
            <a:r>
              <a:rPr lang="cs-CZ" sz="2400" dirty="0"/>
              <a:t>+ vstupní kritéria</a:t>
            </a:r>
          </a:p>
          <a:p>
            <a:r>
              <a:rPr lang="cs-CZ" sz="2400" dirty="0"/>
              <a:t>Ostrava: Sociální nájemní agentura pro 10% rodin v bytové nouzi (</a:t>
            </a:r>
            <a:r>
              <a:rPr lang="cs-CZ" sz="2400" dirty="0" err="1"/>
              <a:t>Centrom</a:t>
            </a:r>
            <a:r>
              <a:rPr lang="cs-CZ" sz="2400" dirty="0"/>
              <a:t> 2015)</a:t>
            </a:r>
          </a:p>
          <a:p>
            <a:r>
              <a:rPr lang="cs-CZ" sz="2400" dirty="0"/>
              <a:t>Bohumín: výběr 12% klientů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795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rrowheads="1"/>
          </p:cNvSpPr>
          <p:nvPr/>
        </p:nvSpPr>
        <p:spPr bwMode="auto">
          <a:xfrm>
            <a:off x="6386401" y="909001"/>
            <a:ext cx="2124000" cy="468000"/>
          </a:xfrm>
          <a:prstGeom prst="leftRightArrow">
            <a:avLst>
              <a:gd name="adj1" fmla="val 49019"/>
              <a:gd name="adj2" fmla="val 45671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rgbClr val="999999">
                <a:alpha val="74997"/>
              </a:srgbClr>
            </a:prstShdw>
          </a:effectLst>
          <a:extLst/>
        </p:spPr>
        <p:txBody>
          <a:bodyPr lIns="0" tIns="0" rIns="0" bIns="0" anchor="ctr"/>
          <a:lstStyle/>
          <a:p>
            <a:pPr algn="ctr" defTabSz="914305">
              <a:defRPr/>
            </a:pPr>
            <a:r>
              <a:rPr lang="cs-CZ" sz="1400" kern="0" dirty="0">
                <a:solidFill>
                  <a:srgbClr val="000000"/>
                </a:solidFill>
                <a:latin typeface="Arial"/>
              </a:rPr>
              <a:t>Primární trh s byty</a:t>
            </a:r>
            <a:endParaRPr lang="en-GB" sz="1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3" name="Line 5"/>
          <p:cNvSpPr>
            <a:spLocks noChangeAspect="1" noChangeShapeType="1"/>
          </p:cNvSpPr>
          <p:nvPr/>
        </p:nvSpPr>
        <p:spPr bwMode="auto">
          <a:xfrm flipH="1">
            <a:off x="734401" y="5989321"/>
            <a:ext cx="7727040" cy="0"/>
          </a:xfrm>
          <a:prstGeom prst="line">
            <a:avLst/>
          </a:prstGeom>
          <a:noFill/>
          <a:ln w="19050">
            <a:solidFill>
              <a:srgbClr val="777777"/>
            </a:solidFill>
            <a:round/>
            <a:headEnd/>
            <a:tailEnd/>
          </a:ln>
          <a:extLst/>
        </p:spPr>
        <p:txBody>
          <a:bodyPr/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4" name="AutoShape 7"/>
          <p:cNvSpPr>
            <a:spLocks noChangeAspect="1" noChangeArrowheads="1"/>
          </p:cNvSpPr>
          <p:nvPr/>
        </p:nvSpPr>
        <p:spPr bwMode="auto">
          <a:xfrm>
            <a:off x="7940161" y="5855401"/>
            <a:ext cx="554400" cy="2779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rgbClr val="999999">
                <a:alpha val="74997"/>
              </a:srgbClr>
            </a:prstShdw>
          </a:effectLst>
          <a:extLst/>
        </p:spPr>
        <p:txBody>
          <a:bodyPr lIns="0" tIns="0" rIns="35996" bIns="0" anchor="ctr"/>
          <a:lstStyle/>
          <a:p>
            <a:pPr algn="r" defTabSz="914305">
              <a:defRPr/>
            </a:pPr>
            <a:r>
              <a:rPr lang="cs-CZ" sz="1400" i="1" kern="0" dirty="0">
                <a:solidFill>
                  <a:srgbClr val="000000"/>
                </a:solidFill>
                <a:latin typeface="Arial"/>
              </a:rPr>
              <a:t>více</a:t>
            </a:r>
            <a:endParaRPr lang="en-GB" sz="1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29" name="AutoShape 9"/>
          <p:cNvSpPr>
            <a:spLocks noChangeAspect="1" noChangeArrowheads="1"/>
          </p:cNvSpPr>
          <p:nvPr/>
        </p:nvSpPr>
        <p:spPr bwMode="auto">
          <a:xfrm>
            <a:off x="540001" y="5855401"/>
            <a:ext cx="712800" cy="27792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rgbClr val="999999">
                <a:alpha val="74997"/>
              </a:srgbClr>
            </a:prst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5996" tIns="0" rIns="0" bIns="0" anchor="ctr"/>
          <a:lstStyle>
            <a:lvl1pPr defTabSz="1006475"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1pPr>
            <a:lvl2pPr defTabSz="1006475"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2pPr>
            <a:lvl3pPr defTabSz="1006475"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3pPr>
            <a:lvl4pPr defTabSz="1006475"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4pPr>
            <a:lvl5pPr defTabSz="1006475"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1006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I Grotesk" pitchFamily="2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defTabSz="912973"/>
            <a:r>
              <a:rPr lang="cs-CZ" altLang="cs-CZ" sz="1361" i="1" kern="0">
                <a:solidFill>
                  <a:srgbClr val="000000"/>
                </a:solidFill>
                <a:latin typeface="Arial" pitchFamily="34" charset="0"/>
              </a:rPr>
              <a:t>méně</a:t>
            </a:r>
            <a:endParaRPr lang="en-GB" altLang="cs-CZ" sz="1361" ker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26630" name="Group 36"/>
          <p:cNvGrpSpPr>
            <a:grpSpLocks/>
          </p:cNvGrpSpPr>
          <p:nvPr/>
        </p:nvGrpSpPr>
        <p:grpSpPr bwMode="auto">
          <a:xfrm>
            <a:off x="540001" y="5423401"/>
            <a:ext cx="7956000" cy="277920"/>
            <a:chOff x="340" y="3624"/>
            <a:chExt cx="5012" cy="175"/>
          </a:xfrm>
        </p:grpSpPr>
        <p:sp>
          <p:nvSpPr>
            <p:cNvPr id="5153" name="Line 4"/>
            <p:cNvSpPr>
              <a:spLocks noChangeAspect="1" noChangeShapeType="1"/>
            </p:cNvSpPr>
            <p:nvPr/>
          </p:nvSpPr>
          <p:spPr bwMode="auto">
            <a:xfrm flipH="1">
              <a:off x="462" y="3709"/>
              <a:ext cx="4869" cy="0"/>
            </a:xfrm>
            <a:prstGeom prst="line">
              <a:avLst/>
            </a:prstGeom>
            <a:noFill/>
            <a:ln w="19050">
              <a:solidFill>
                <a:srgbClr val="777777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defTabSz="914305">
                <a:defRPr/>
              </a:pPr>
              <a:endParaRPr lang="de-DE" sz="1633" kern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154" name="AutoShape 6"/>
            <p:cNvSpPr>
              <a:spLocks noChangeAspect="1" noChangeArrowheads="1"/>
            </p:cNvSpPr>
            <p:nvPr/>
          </p:nvSpPr>
          <p:spPr bwMode="auto">
            <a:xfrm>
              <a:off x="340" y="3624"/>
              <a:ext cx="349" cy="17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rgbClr val="999999">
                  <a:alpha val="74997"/>
                </a:srgbClr>
              </a:prstShdw>
            </a:effectLst>
            <a:extLst/>
          </p:spPr>
          <p:txBody>
            <a:bodyPr lIns="35996" tIns="0" rIns="0" bIns="0" anchor="ctr"/>
            <a:lstStyle/>
            <a:p>
              <a:pPr defTabSz="914305">
                <a:defRPr/>
              </a:pPr>
              <a:r>
                <a:rPr lang="cs-CZ" sz="1400" i="1" kern="0" dirty="0">
                  <a:solidFill>
                    <a:srgbClr val="000000"/>
                  </a:solidFill>
                  <a:latin typeface="Arial"/>
                </a:rPr>
                <a:t>více</a:t>
              </a:r>
              <a:endParaRPr lang="en-GB" sz="1400" kern="0" dirty="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26659" name="AutoShape 8"/>
            <p:cNvSpPr>
              <a:spLocks noChangeAspect="1" noChangeArrowheads="1"/>
            </p:cNvSpPr>
            <p:nvPr/>
          </p:nvSpPr>
          <p:spPr bwMode="auto">
            <a:xfrm>
              <a:off x="4903" y="3624"/>
              <a:ext cx="449" cy="17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rgbClr val="999999">
                  <a:alpha val="74997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35996" bIns="0" anchor="ctr"/>
            <a:lstStyle>
              <a:lvl1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1pPr>
              <a:lvl2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2pPr>
              <a:lvl3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3pPr>
              <a:lvl4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4pPr>
              <a:lvl5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r" defTabSz="912973"/>
              <a:r>
                <a:rPr lang="cs-CZ" altLang="cs-CZ" sz="1361" i="1" kern="0">
                  <a:solidFill>
                    <a:srgbClr val="000000"/>
                  </a:solidFill>
                  <a:latin typeface="Arial" pitchFamily="34" charset="0"/>
                </a:rPr>
                <a:t>méně</a:t>
              </a:r>
              <a:endParaRPr lang="en-GB" altLang="cs-CZ" sz="1361" kern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sp>
          <p:nvSpPr>
            <p:cNvPr id="26660" name="AutoShape 10"/>
            <p:cNvSpPr>
              <a:spLocks noChangeAspect="1" noChangeArrowheads="1"/>
            </p:cNvSpPr>
            <p:nvPr/>
          </p:nvSpPr>
          <p:spPr bwMode="auto">
            <a:xfrm>
              <a:off x="1488" y="3624"/>
              <a:ext cx="2828" cy="175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>
              <a:noFill/>
            </a:ln>
            <a:effectLst>
              <a:prstShdw prst="shdw17" dist="17961" dir="2700000">
                <a:srgbClr val="999999">
                  <a:alpha val="74997"/>
                </a:srgbClr>
              </a:prst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1pPr>
              <a:lvl2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2pPr>
              <a:lvl3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3pPr>
              <a:lvl4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4pPr>
              <a:lvl5pPr defTabSz="1006475"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5pPr>
              <a:lvl6pPr marL="25146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6pPr>
              <a:lvl7pPr marL="29718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7pPr>
              <a:lvl8pPr marL="34290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8pPr>
              <a:lvl9pPr marL="3886200" indent="-228600" defTabSz="100647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I Grotesk" pitchFamily="2" charset="0"/>
                  <a:ea typeface="Arial Unicode MS" pitchFamily="34" charset="-128"/>
                  <a:cs typeface="Arial Unicode MS" pitchFamily="34" charset="-128"/>
                </a:defRPr>
              </a:lvl9pPr>
            </a:lstStyle>
            <a:p>
              <a:pPr algn="ctr" defTabSz="912973">
                <a:spcBef>
                  <a:spcPts val="103"/>
                </a:spcBef>
              </a:pPr>
              <a:r>
                <a:rPr lang="cs-CZ" altLang="cs-CZ" sz="1361" i="1" kern="0">
                  <a:solidFill>
                    <a:srgbClr val="000000"/>
                  </a:solidFill>
                  <a:latin typeface="Arial" pitchFamily="34" charset="0"/>
                </a:rPr>
                <a:t>individuální podpora, péče, kontrola, disciplína</a:t>
              </a:r>
              <a:endParaRPr lang="en-GB" altLang="cs-CZ" sz="1361" kern="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5127" name="AutoShape 11"/>
          <p:cNvSpPr>
            <a:spLocks noChangeAspect="1" noChangeArrowheads="1"/>
          </p:cNvSpPr>
          <p:nvPr/>
        </p:nvSpPr>
        <p:spPr bwMode="auto">
          <a:xfrm>
            <a:off x="2828161" y="5845321"/>
            <a:ext cx="3533760" cy="309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rgbClr val="999999">
                <a:alpha val="74997"/>
              </a:srgbClr>
            </a:prstShdw>
          </a:effectLst>
          <a:extLst/>
        </p:spPr>
        <p:txBody>
          <a:bodyPr lIns="0" tIns="0" rIns="0" bIns="0" anchor="ctr"/>
          <a:lstStyle/>
          <a:p>
            <a:pPr algn="ctr" defTabSz="914305">
              <a:spcBef>
                <a:spcPts val="100"/>
              </a:spcBef>
              <a:defRPr/>
            </a:pPr>
            <a:r>
              <a:rPr lang="cs-CZ" sz="1400" i="1" kern="0" dirty="0">
                <a:solidFill>
                  <a:srgbClr val="000000"/>
                </a:solidFill>
                <a:latin typeface="Arial"/>
              </a:rPr>
              <a:t>Soukromý prostor, autonomie, normalita</a:t>
            </a:r>
            <a:endParaRPr lang="en-GB" sz="1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8" name="AutoShape 12"/>
          <p:cNvSpPr>
            <a:spLocks noChangeArrowheads="1"/>
          </p:cNvSpPr>
          <p:nvPr/>
        </p:nvSpPr>
        <p:spPr bwMode="auto">
          <a:xfrm>
            <a:off x="540001" y="909001"/>
            <a:ext cx="5821920" cy="468000"/>
          </a:xfrm>
          <a:prstGeom prst="leftRightArrow">
            <a:avLst>
              <a:gd name="adj1" fmla="val 55000"/>
              <a:gd name="adj2" fmla="val 55204"/>
            </a:avLst>
          </a:prstGeom>
          <a:solidFill>
            <a:schemeClr val="accent1"/>
          </a:solidFill>
          <a:ln>
            <a:noFill/>
          </a:ln>
          <a:effectLst>
            <a:prstShdw prst="shdw17" dist="17961" dir="2700000">
              <a:srgbClr val="999999">
                <a:alpha val="74997"/>
              </a:srgbClr>
            </a:prstShdw>
          </a:effectLst>
          <a:extLst/>
        </p:spPr>
        <p:txBody>
          <a:bodyPr wrap="none" lIns="0" tIns="0" rIns="0" bIns="0" anchor="ctr"/>
          <a:lstStyle/>
          <a:p>
            <a:pPr algn="ctr" defTabSz="914305">
              <a:defRPr/>
            </a:pPr>
            <a:r>
              <a:rPr lang="en-GB" sz="1400" kern="0" dirty="0">
                <a:solidFill>
                  <a:srgbClr val="000000"/>
                </a:solidFill>
                <a:latin typeface="Arial"/>
              </a:rPr>
              <a:t>Se</a:t>
            </a:r>
            <a:r>
              <a:rPr lang="cs-CZ" sz="1400" kern="0" dirty="0" err="1">
                <a:solidFill>
                  <a:srgbClr val="000000"/>
                </a:solidFill>
                <a:latin typeface="Arial"/>
              </a:rPr>
              <a:t>kundární</a:t>
            </a:r>
            <a:r>
              <a:rPr lang="cs-CZ" sz="1400" kern="0" dirty="0">
                <a:solidFill>
                  <a:srgbClr val="000000"/>
                </a:solidFill>
                <a:latin typeface="Arial"/>
              </a:rPr>
              <a:t> trh s byty</a:t>
            </a:r>
            <a:endParaRPr lang="en-GB" sz="1400" kern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29" name="Line 13"/>
          <p:cNvSpPr>
            <a:spLocks noChangeAspect="1" noChangeShapeType="1"/>
          </p:cNvSpPr>
          <p:nvPr/>
        </p:nvSpPr>
        <p:spPr bwMode="auto">
          <a:xfrm flipV="1">
            <a:off x="2672640" y="3830760"/>
            <a:ext cx="0" cy="76608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82" name="Line 14"/>
          <p:cNvSpPr>
            <a:spLocks noChangeAspect="1" noChangeShapeType="1"/>
          </p:cNvSpPr>
          <p:nvPr/>
        </p:nvSpPr>
        <p:spPr bwMode="auto">
          <a:xfrm>
            <a:off x="2672641" y="3830760"/>
            <a:ext cx="193968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31" name="Text Box 15"/>
          <p:cNvSpPr txBox="1">
            <a:spLocks noChangeAspect="1" noChangeArrowheads="1"/>
          </p:cNvSpPr>
          <p:nvPr/>
        </p:nvSpPr>
        <p:spPr bwMode="auto">
          <a:xfrm>
            <a:off x="816481" y="4101481"/>
            <a:ext cx="1657440" cy="303840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defTabSz="914305" eaLnBrk="1" hangingPunct="1">
              <a:lnSpc>
                <a:spcPct val="90000"/>
              </a:lnSpc>
              <a:defRPr/>
            </a:pPr>
            <a:r>
              <a:rPr lang="cs-CZ" sz="1400" b="1" kern="0" dirty="0">
                <a:solidFill>
                  <a:srgbClr val="000000"/>
                </a:solidFill>
              </a:rPr>
              <a:t>Vstup do systému</a:t>
            </a:r>
            <a:endParaRPr lang="en-GB" sz="1400" kern="0" dirty="0">
              <a:solidFill>
                <a:srgbClr val="000000"/>
              </a:solidFill>
            </a:endParaRPr>
          </a:p>
        </p:txBody>
      </p:sp>
      <p:sp>
        <p:nvSpPr>
          <p:cNvPr id="5132" name="Line 16"/>
          <p:cNvSpPr>
            <a:spLocks noChangeAspect="1" noChangeShapeType="1"/>
          </p:cNvSpPr>
          <p:nvPr/>
        </p:nvSpPr>
        <p:spPr bwMode="auto">
          <a:xfrm flipV="1">
            <a:off x="4612321" y="3070440"/>
            <a:ext cx="0" cy="76032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85" name="Line 17"/>
          <p:cNvSpPr>
            <a:spLocks noChangeAspect="1" noChangeShapeType="1"/>
          </p:cNvSpPr>
          <p:nvPr/>
        </p:nvSpPr>
        <p:spPr bwMode="auto">
          <a:xfrm>
            <a:off x="4612321" y="3070440"/>
            <a:ext cx="19368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38" name="Text Box 18"/>
          <p:cNvSpPr txBox="1">
            <a:spLocks noChangeAspect="1" noChangeArrowheads="1"/>
          </p:cNvSpPr>
          <p:nvPr/>
        </p:nvSpPr>
        <p:spPr bwMode="auto">
          <a:xfrm>
            <a:off x="6635520" y="2379240"/>
            <a:ext cx="1837440" cy="529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altLang="de-DE" sz="1270" ker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„konečné bydlení“, plná jistota nájmu</a:t>
            </a:r>
            <a:endParaRPr lang="en-GB" altLang="cs-CZ" sz="1270" ker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39" name="Text Box 19"/>
          <p:cNvSpPr txBox="1">
            <a:spLocks noChangeArrowheads="1"/>
          </p:cNvSpPr>
          <p:nvPr/>
        </p:nvSpPr>
        <p:spPr bwMode="auto">
          <a:xfrm>
            <a:off x="4695841" y="3141001"/>
            <a:ext cx="1735200" cy="4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cs-CZ" altLang="cs-CZ" sz="1270" kern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Časově omezené, není zde jistota nájmu</a:t>
            </a:r>
            <a:endParaRPr lang="en-GB" altLang="cs-CZ" sz="1270" kern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40" name="Text Box 20"/>
          <p:cNvSpPr txBox="1">
            <a:spLocks noChangeAspect="1" noChangeArrowheads="1"/>
          </p:cNvSpPr>
          <p:nvPr/>
        </p:nvSpPr>
        <p:spPr bwMode="auto">
          <a:xfrm>
            <a:off x="2756161" y="3914281"/>
            <a:ext cx="1997280" cy="753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cs-CZ" altLang="cs-CZ" sz="1270" kern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Sdílené bydlení poblíž ústavu, časově omezený pobyt za stanovených podmínek, sdílené </a:t>
            </a:r>
            <a:r>
              <a:rPr lang="cs-CZ" altLang="cs-CZ" sz="1270" kern="0" dirty="0" err="1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příslušenoství</a:t>
            </a:r>
            <a:endParaRPr lang="en-GB" altLang="cs-CZ" sz="1270" kern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41" name="Text Box 21"/>
          <p:cNvSpPr txBox="1">
            <a:spLocks noChangeAspect="1" noChangeArrowheads="1"/>
          </p:cNvSpPr>
          <p:nvPr/>
        </p:nvSpPr>
        <p:spPr bwMode="auto">
          <a:xfrm>
            <a:off x="852481" y="4667401"/>
            <a:ext cx="1749600" cy="506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100000"/>
              </a:lnSpc>
              <a:spcBef>
                <a:spcPct val="0"/>
              </a:spcBef>
              <a:buClrTx/>
              <a:buNone/>
            </a:pPr>
            <a:r>
              <a:rPr lang="cs-CZ" altLang="cs-CZ" sz="1270" kern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Ústavní zařízení – azylové domy, noclehárny, ubytovny</a:t>
            </a:r>
            <a:endParaRPr lang="en-GB" altLang="cs-CZ" sz="1270" kern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38" name="Line 22"/>
          <p:cNvSpPr>
            <a:spLocks noChangeAspect="1" noChangeShapeType="1"/>
          </p:cNvSpPr>
          <p:nvPr/>
        </p:nvSpPr>
        <p:spPr bwMode="auto">
          <a:xfrm flipV="1">
            <a:off x="6549120" y="2305801"/>
            <a:ext cx="0" cy="76464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43" name="Text Box 23"/>
          <p:cNvSpPr txBox="1">
            <a:spLocks noChangeAspect="1" noChangeArrowheads="1"/>
          </p:cNvSpPr>
          <p:nvPr/>
        </p:nvSpPr>
        <p:spPr bwMode="auto">
          <a:xfrm>
            <a:off x="4695841" y="1505161"/>
            <a:ext cx="1690560" cy="139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cs-CZ" altLang="cs-CZ" sz="1361" b="1" ker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Standardní bydlení s (časově omezeným) pobytem za stanovených podmínek</a:t>
            </a:r>
            <a:br>
              <a:rPr lang="cs-CZ" altLang="cs-CZ" sz="1361" b="1" ker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</a:br>
            <a:r>
              <a:rPr lang="cs-CZ" altLang="cs-CZ" sz="1361" b="1" ker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(startovací byty)</a:t>
            </a:r>
            <a:endParaRPr lang="en-GB" altLang="cs-CZ" sz="1361" b="1" ker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40" name="Line 24"/>
          <p:cNvSpPr>
            <a:spLocks noChangeAspect="1" noChangeShapeType="1"/>
          </p:cNvSpPr>
          <p:nvPr/>
        </p:nvSpPr>
        <p:spPr bwMode="auto">
          <a:xfrm>
            <a:off x="6549120" y="2305801"/>
            <a:ext cx="194112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45" name="Text Box 25"/>
          <p:cNvSpPr txBox="1">
            <a:spLocks noChangeAspect="1" noChangeArrowheads="1"/>
          </p:cNvSpPr>
          <p:nvPr/>
        </p:nvSpPr>
        <p:spPr bwMode="auto">
          <a:xfrm>
            <a:off x="6635520" y="1519561"/>
            <a:ext cx="1837440" cy="624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cs-CZ" altLang="cs-CZ" sz="1361" b="1" kern="0" dirty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Běžné samostatné bydlení s nájemní smlouvou</a:t>
            </a:r>
            <a:endParaRPr lang="en-GB" altLang="cs-CZ" sz="1361" kern="0" dirty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646" name="Text Box 26"/>
          <p:cNvSpPr txBox="1">
            <a:spLocks noChangeAspect="1" noChangeArrowheads="1"/>
          </p:cNvSpPr>
          <p:nvPr/>
        </p:nvSpPr>
        <p:spPr bwMode="auto">
          <a:xfrm>
            <a:off x="2828161" y="3044520"/>
            <a:ext cx="1599840" cy="650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1006475">
              <a:lnSpc>
                <a:spcPct val="95000"/>
              </a:lnSpc>
              <a:spcBef>
                <a:spcPct val="50000"/>
              </a:spcBef>
              <a:buClr>
                <a:srgbClr val="FF0000"/>
              </a:buClr>
              <a:buBlip>
                <a:blip r:embed="rId3"/>
              </a:buBlip>
              <a:defRPr sz="26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1pPr>
            <a:lvl2pPr marL="892175" indent="-315913" defTabSz="1006475">
              <a:lnSpc>
                <a:spcPct val="95000"/>
              </a:lnSpc>
              <a:spcBef>
                <a:spcPct val="25000"/>
              </a:spcBef>
              <a:buClr>
                <a:srgbClr val="7030A0"/>
              </a:buClr>
              <a:buSzPct val="85000"/>
              <a:buBlip>
                <a:blip r:embed="rId3"/>
              </a:buBlip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2pPr>
            <a:lvl3pPr marL="1435100" indent="-250825" defTabSz="1006475">
              <a:spcBef>
                <a:spcPct val="20000"/>
              </a:spcBef>
              <a:buBlip>
                <a:blip r:embed="rId3"/>
              </a:buBlip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885950" indent="-250825" defTabSz="1006475">
              <a:spcBef>
                <a:spcPct val="20000"/>
              </a:spcBef>
              <a:buBlip>
                <a:blip r:embed="rId3"/>
              </a:buBlip>
              <a:defRPr sz="19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4pPr>
            <a:lvl5pPr marL="2335213" indent="-250825" defTabSz="1006475">
              <a:spcBef>
                <a:spcPct val="20000"/>
              </a:spcBef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7924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32496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7068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4164013" indent="-250825" defTabSz="1006475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15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defTabSz="912973">
              <a:lnSpc>
                <a:spcPct val="90000"/>
              </a:lnSpc>
              <a:spcBef>
                <a:spcPct val="0"/>
              </a:spcBef>
              <a:buClrTx/>
              <a:buNone/>
            </a:pPr>
            <a:r>
              <a:rPr lang="cs-CZ" altLang="cs-CZ" sz="1361" b="1" kern="0">
                <a:solidFill>
                  <a:srgbClr val="000000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rPr>
              <a:t>Společné bydlení, „tréninkové byty“</a:t>
            </a:r>
            <a:endParaRPr lang="en-GB" altLang="cs-CZ" sz="1361" kern="0">
              <a:solidFill>
                <a:srgbClr val="000000"/>
              </a:solidFill>
              <a:latin typeface="Arial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143" name="Line 27"/>
          <p:cNvSpPr>
            <a:spLocks noChangeAspect="1" noChangeShapeType="1"/>
          </p:cNvSpPr>
          <p:nvPr/>
        </p:nvSpPr>
        <p:spPr bwMode="auto">
          <a:xfrm flipV="1">
            <a:off x="734400" y="4596840"/>
            <a:ext cx="0" cy="61056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3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96" name="Freeform 28"/>
          <p:cNvSpPr>
            <a:spLocks/>
          </p:cNvSpPr>
          <p:nvPr/>
        </p:nvSpPr>
        <p:spPr bwMode="auto">
          <a:xfrm rot="720000">
            <a:off x="629281" y="4635721"/>
            <a:ext cx="1028160" cy="3744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4E463F"/>
              </a:gs>
              <a:gs pos="50000">
                <a:srgbClr val="D7C3AF"/>
              </a:gs>
              <a:gs pos="100000">
                <a:srgbClr val="4E463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397" name="Freeform 29"/>
          <p:cNvSpPr>
            <a:spLocks/>
          </p:cNvSpPr>
          <p:nvPr/>
        </p:nvSpPr>
        <p:spPr bwMode="auto">
          <a:xfrm rot="10080000">
            <a:off x="1762561" y="4648681"/>
            <a:ext cx="964800" cy="3600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675D54"/>
              </a:gs>
              <a:gs pos="50000">
                <a:srgbClr val="D7C3AF"/>
              </a:gs>
              <a:gs pos="100000">
                <a:srgbClr val="675D5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00" name="Text Box 32"/>
          <p:cNvSpPr txBox="1">
            <a:spLocks noChangeArrowheads="1"/>
          </p:cNvSpPr>
          <p:nvPr/>
        </p:nvSpPr>
        <p:spPr bwMode="auto">
          <a:xfrm>
            <a:off x="979200" y="189001"/>
            <a:ext cx="7315200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rgbClr val="FFC68D">
                <a:gamma/>
                <a:shade val="60000"/>
                <a:invGamma/>
                <a:alpha val="74998"/>
              </a:srgbClr>
            </a:prstShdw>
          </a:effec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defTabSz="914305" eaLnBrk="1" hangingPunct="1">
              <a:defRPr/>
            </a:pPr>
            <a:r>
              <a:rPr lang="cs-CZ" sz="2799" b="1" kern="0" dirty="0">
                <a:solidFill>
                  <a:srgbClr val="000000"/>
                </a:solidFill>
                <a:latin typeface="Calibri" pitchFamily="34" charset="0"/>
              </a:rPr>
              <a:t>Management bezdomovectví: </a:t>
            </a:r>
            <a:br>
              <a:rPr lang="cs-CZ" sz="2799" b="1" kern="0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cs-CZ" sz="2799" b="1" kern="0" dirty="0">
                <a:solidFill>
                  <a:srgbClr val="000000"/>
                </a:solidFill>
                <a:latin typeface="Calibri" pitchFamily="34" charset="0"/>
              </a:rPr>
              <a:t>Model prostupného bydlení</a:t>
            </a:r>
            <a:endParaRPr lang="en-GB" sz="2799" b="1" kern="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411" name="Line 43"/>
          <p:cNvSpPr>
            <a:spLocks noChangeAspect="1" noChangeShapeType="1"/>
          </p:cNvSpPr>
          <p:nvPr/>
        </p:nvSpPr>
        <p:spPr bwMode="auto">
          <a:xfrm>
            <a:off x="737281" y="4595401"/>
            <a:ext cx="193968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scene3d>
            <a:camera prst="legacyObliqueTopLeft"/>
            <a:lightRig rig="legacyFlat2" dir="t"/>
          </a:scene3d>
          <a:sp3d extrusionH="430200" prstMaterial="legacyPlastic">
            <a:bevelT w="13500" h="13500" prst="angle"/>
            <a:bevelB w="13500" h="13500" prst="angle"/>
            <a:extrusionClr>
              <a:srgbClr val="D7C3AF"/>
            </a:extrusionClr>
          </a:sp3d>
          <a:extLst/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12" name="Freeform 44"/>
          <p:cNvSpPr>
            <a:spLocks/>
          </p:cNvSpPr>
          <p:nvPr/>
        </p:nvSpPr>
        <p:spPr bwMode="auto">
          <a:xfrm rot="720000">
            <a:off x="2556001" y="3872521"/>
            <a:ext cx="1028160" cy="3600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4E463F"/>
              </a:gs>
              <a:gs pos="50000">
                <a:srgbClr val="D7C3AF"/>
              </a:gs>
              <a:gs pos="100000">
                <a:srgbClr val="4E463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13" name="Freeform 45"/>
          <p:cNvSpPr>
            <a:spLocks/>
          </p:cNvSpPr>
          <p:nvPr/>
        </p:nvSpPr>
        <p:spPr bwMode="auto">
          <a:xfrm rot="10080000">
            <a:off x="3689281" y="3885481"/>
            <a:ext cx="964800" cy="3600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675D54"/>
              </a:gs>
              <a:gs pos="50000">
                <a:srgbClr val="D7C3AF"/>
              </a:gs>
              <a:gs pos="100000">
                <a:srgbClr val="675D5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14" name="Freeform 46"/>
          <p:cNvSpPr>
            <a:spLocks/>
          </p:cNvSpPr>
          <p:nvPr/>
        </p:nvSpPr>
        <p:spPr bwMode="auto">
          <a:xfrm rot="720000">
            <a:off x="4500001" y="3129481"/>
            <a:ext cx="1029600" cy="3600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4E463F"/>
              </a:gs>
              <a:gs pos="50000">
                <a:srgbClr val="D7C3AF"/>
              </a:gs>
              <a:gs pos="100000">
                <a:srgbClr val="4E463F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415" name="Freeform 47"/>
          <p:cNvSpPr>
            <a:spLocks/>
          </p:cNvSpPr>
          <p:nvPr/>
        </p:nvSpPr>
        <p:spPr bwMode="auto">
          <a:xfrm rot="10080000">
            <a:off x="5633281" y="3142441"/>
            <a:ext cx="966240" cy="36000"/>
          </a:xfrm>
          <a:custGeom>
            <a:avLst/>
            <a:gdLst>
              <a:gd name="T0" fmla="*/ 2147483647 w 667"/>
              <a:gd name="T1" fmla="*/ 2147483647 h 262"/>
              <a:gd name="T2" fmla="*/ 2147483647 w 667"/>
              <a:gd name="T3" fmla="*/ 2147483647 h 262"/>
              <a:gd name="T4" fmla="*/ 2147483647 w 667"/>
              <a:gd name="T5" fmla="*/ 2147483647 h 262"/>
              <a:gd name="T6" fmla="*/ 2147483647 w 667"/>
              <a:gd name="T7" fmla="*/ 2147483647 h 262"/>
              <a:gd name="T8" fmla="*/ 2147483647 w 667"/>
              <a:gd name="T9" fmla="*/ 2147483647 h 262"/>
              <a:gd name="T10" fmla="*/ 2147483647 w 667"/>
              <a:gd name="T11" fmla="*/ 2147483647 h 262"/>
              <a:gd name="T12" fmla="*/ 2147483647 w 667"/>
              <a:gd name="T13" fmla="*/ 2147483647 h 262"/>
              <a:gd name="T14" fmla="*/ 2147483647 w 667"/>
              <a:gd name="T15" fmla="*/ 2147483647 h 262"/>
              <a:gd name="T16" fmla="*/ 2147483647 w 667"/>
              <a:gd name="T17" fmla="*/ 2147483647 h 262"/>
              <a:gd name="T18" fmla="*/ 2147483647 w 667"/>
              <a:gd name="T19" fmla="*/ 2147483647 h 262"/>
              <a:gd name="T20" fmla="*/ 2147483647 w 667"/>
              <a:gd name="T21" fmla="*/ 2147483647 h 262"/>
              <a:gd name="T22" fmla="*/ 2147483647 w 667"/>
              <a:gd name="T23" fmla="*/ 2147483647 h 262"/>
              <a:gd name="T24" fmla="*/ 2147483647 w 667"/>
              <a:gd name="T25" fmla="*/ 2147483647 h 262"/>
              <a:gd name="T26" fmla="*/ 2147483647 w 667"/>
              <a:gd name="T27" fmla="*/ 2147483647 h 262"/>
              <a:gd name="T28" fmla="*/ 2147483647 w 667"/>
              <a:gd name="T29" fmla="*/ 2147483647 h 262"/>
              <a:gd name="T30" fmla="*/ 2147483647 w 667"/>
              <a:gd name="T31" fmla="*/ 2147483647 h 262"/>
              <a:gd name="T32" fmla="*/ 2147483647 w 667"/>
              <a:gd name="T33" fmla="*/ 2147483647 h 262"/>
              <a:gd name="T34" fmla="*/ 2147483647 w 667"/>
              <a:gd name="T35" fmla="*/ 2147483647 h 262"/>
              <a:gd name="T36" fmla="*/ 2147483647 w 667"/>
              <a:gd name="T37" fmla="*/ 2147483647 h 262"/>
              <a:gd name="T38" fmla="*/ 2147483647 w 667"/>
              <a:gd name="T39" fmla="*/ 2147483647 h 262"/>
              <a:gd name="T40" fmla="*/ 2147483647 w 667"/>
              <a:gd name="T41" fmla="*/ 2147483647 h 262"/>
              <a:gd name="T42" fmla="*/ 2147483647 w 667"/>
              <a:gd name="T43" fmla="*/ 2147483647 h 262"/>
              <a:gd name="T44" fmla="*/ 2147483647 w 667"/>
              <a:gd name="T45" fmla="*/ 2147483647 h 2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667"/>
              <a:gd name="T70" fmla="*/ 0 h 262"/>
              <a:gd name="T71" fmla="*/ 667 w 667"/>
              <a:gd name="T72" fmla="*/ 262 h 262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667" h="262">
                <a:moveTo>
                  <a:pt x="106" y="22"/>
                </a:moveTo>
                <a:cubicBezTo>
                  <a:pt x="270" y="27"/>
                  <a:pt x="434" y="33"/>
                  <a:pt x="598" y="38"/>
                </a:cubicBezTo>
                <a:cubicBezTo>
                  <a:pt x="578" y="52"/>
                  <a:pt x="568" y="59"/>
                  <a:pt x="546" y="66"/>
                </a:cubicBezTo>
                <a:cubicBezTo>
                  <a:pt x="538" y="68"/>
                  <a:pt x="522" y="74"/>
                  <a:pt x="522" y="74"/>
                </a:cubicBezTo>
                <a:cubicBezTo>
                  <a:pt x="523" y="78"/>
                  <a:pt x="523" y="83"/>
                  <a:pt x="526" y="86"/>
                </a:cubicBezTo>
                <a:cubicBezTo>
                  <a:pt x="530" y="89"/>
                  <a:pt x="537" y="88"/>
                  <a:pt x="542" y="90"/>
                </a:cubicBezTo>
                <a:cubicBezTo>
                  <a:pt x="566" y="100"/>
                  <a:pt x="593" y="114"/>
                  <a:pt x="618" y="122"/>
                </a:cubicBezTo>
                <a:cubicBezTo>
                  <a:pt x="619" y="126"/>
                  <a:pt x="624" y="130"/>
                  <a:pt x="622" y="134"/>
                </a:cubicBezTo>
                <a:cubicBezTo>
                  <a:pt x="621" y="135"/>
                  <a:pt x="587" y="144"/>
                  <a:pt x="582" y="146"/>
                </a:cubicBezTo>
                <a:cubicBezTo>
                  <a:pt x="594" y="164"/>
                  <a:pt x="614" y="165"/>
                  <a:pt x="634" y="170"/>
                </a:cubicBezTo>
                <a:cubicBezTo>
                  <a:pt x="641" y="175"/>
                  <a:pt x="654" y="174"/>
                  <a:pt x="658" y="182"/>
                </a:cubicBezTo>
                <a:cubicBezTo>
                  <a:pt x="667" y="199"/>
                  <a:pt x="603" y="208"/>
                  <a:pt x="594" y="210"/>
                </a:cubicBezTo>
                <a:cubicBezTo>
                  <a:pt x="623" y="229"/>
                  <a:pt x="609" y="224"/>
                  <a:pt x="634" y="230"/>
                </a:cubicBezTo>
                <a:cubicBezTo>
                  <a:pt x="638" y="233"/>
                  <a:pt x="651" y="236"/>
                  <a:pt x="646" y="238"/>
                </a:cubicBezTo>
                <a:cubicBezTo>
                  <a:pt x="597" y="256"/>
                  <a:pt x="482" y="248"/>
                  <a:pt x="430" y="250"/>
                </a:cubicBezTo>
                <a:cubicBezTo>
                  <a:pt x="306" y="262"/>
                  <a:pt x="198" y="256"/>
                  <a:pt x="66" y="254"/>
                </a:cubicBezTo>
                <a:cubicBezTo>
                  <a:pt x="0" y="254"/>
                  <a:pt x="56" y="250"/>
                  <a:pt x="55" y="248"/>
                </a:cubicBezTo>
                <a:cubicBezTo>
                  <a:pt x="54" y="246"/>
                  <a:pt x="58" y="243"/>
                  <a:pt x="59" y="244"/>
                </a:cubicBezTo>
                <a:cubicBezTo>
                  <a:pt x="60" y="245"/>
                  <a:pt x="62" y="257"/>
                  <a:pt x="63" y="256"/>
                </a:cubicBezTo>
                <a:cubicBezTo>
                  <a:pt x="64" y="255"/>
                  <a:pt x="68" y="249"/>
                  <a:pt x="67" y="236"/>
                </a:cubicBezTo>
                <a:cubicBezTo>
                  <a:pt x="66" y="223"/>
                  <a:pt x="61" y="215"/>
                  <a:pt x="59" y="180"/>
                </a:cubicBezTo>
                <a:cubicBezTo>
                  <a:pt x="57" y="145"/>
                  <a:pt x="44" y="52"/>
                  <a:pt x="58" y="26"/>
                </a:cubicBezTo>
                <a:cubicBezTo>
                  <a:pt x="69" y="0"/>
                  <a:pt x="114" y="26"/>
                  <a:pt x="142" y="26"/>
                </a:cubicBezTo>
              </a:path>
            </a:pathLst>
          </a:custGeom>
          <a:gradFill rotWithShape="1">
            <a:gsLst>
              <a:gs pos="0">
                <a:srgbClr val="675D54"/>
              </a:gs>
              <a:gs pos="50000">
                <a:srgbClr val="D7C3AF"/>
              </a:gs>
              <a:gs pos="100000">
                <a:srgbClr val="675D54"/>
              </a:gs>
            </a:gsLst>
            <a:lin ang="5400000" scaled="1"/>
          </a:gradFill>
          <a:ln w="9525">
            <a:round/>
            <a:headEnd/>
            <a:tailEnd/>
          </a:ln>
          <a:scene3d>
            <a:camera prst="legacyObliqueTopLeft"/>
            <a:lightRig rig="legacyFlat3" dir="r"/>
          </a:scene3d>
          <a:sp3d extrusionH="328600" prstMaterial="legacyMatte">
            <a:bevelT w="13500" h="13500" prst="angle"/>
            <a:bevelB w="13500" h="13500" prst="angle"/>
            <a:extrusionClr>
              <a:srgbClr val="D7C3AF"/>
            </a:extrusionClr>
          </a:sp3d>
        </p:spPr>
        <p:txBody>
          <a:bodyPr>
            <a:flatTx/>
          </a:bodyPr>
          <a:lstStyle/>
          <a:p>
            <a:pPr defTabSz="914305">
              <a:defRPr/>
            </a:pPr>
            <a:endParaRPr lang="de-DE" sz="1633" ker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468001" y="6525001"/>
            <a:ext cx="2993760" cy="27699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305">
              <a:defRPr/>
            </a:pPr>
            <a:r>
              <a:rPr lang="cs-CZ" sz="1200" kern="0" dirty="0" err="1">
                <a:solidFill>
                  <a:srgbClr val="000000"/>
                </a:solidFill>
                <a:latin typeface="Arial"/>
              </a:rPr>
              <a:t>Geertsema</a:t>
            </a:r>
            <a:r>
              <a:rPr lang="cs-CZ" sz="1200" kern="0" dirty="0">
                <a:solidFill>
                  <a:srgbClr val="000000"/>
                </a:solidFill>
                <a:latin typeface="Arial"/>
              </a:rPr>
              <a:t> (</a:t>
            </a:r>
            <a:r>
              <a:rPr lang="en-GB" sz="1200" kern="0" dirty="0">
                <a:solidFill>
                  <a:srgbClr val="000000"/>
                </a:solidFill>
                <a:latin typeface="Arial"/>
              </a:rPr>
              <a:t>Adapt</a:t>
            </a:r>
            <a:r>
              <a:rPr lang="cs-CZ" sz="1200" kern="0" dirty="0" err="1">
                <a:solidFill>
                  <a:srgbClr val="000000"/>
                </a:solidFill>
                <a:latin typeface="Arial"/>
              </a:rPr>
              <a:t>ováno</a:t>
            </a:r>
            <a:r>
              <a:rPr lang="cs-CZ" sz="1200" kern="0" dirty="0">
                <a:solidFill>
                  <a:srgbClr val="000000"/>
                </a:solidFill>
                <a:latin typeface="Arial"/>
              </a:rPr>
              <a:t> ze</a:t>
            </a:r>
            <a:r>
              <a:rPr lang="en-GB" sz="12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GB" sz="1200" kern="0" dirty="0" err="1">
                <a:solidFill>
                  <a:srgbClr val="000000"/>
                </a:solidFill>
                <a:latin typeface="Arial"/>
              </a:rPr>
              <a:t>Sahlin</a:t>
            </a:r>
            <a:r>
              <a:rPr lang="en-GB" sz="1200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de-DE" sz="1200" kern="0" dirty="0">
                <a:solidFill>
                  <a:srgbClr val="000000"/>
                </a:solidFill>
                <a:latin typeface="Arial"/>
              </a:rPr>
              <a:t>1998</a:t>
            </a:r>
            <a:r>
              <a:rPr lang="cs-CZ" sz="1200" kern="0" dirty="0">
                <a:solidFill>
                  <a:srgbClr val="000000"/>
                </a:solidFill>
                <a:latin typeface="Arial"/>
              </a:rPr>
              <a:t>)</a:t>
            </a:r>
            <a:endParaRPr lang="de-DE" sz="1200" kern="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73749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25" dur="2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26" dur="2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00" fill="hold"/>
                                        <p:tgtEl>
                                          <p:spTgt spid="583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3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35" dur="2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36" dur="2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00" fill="hold"/>
                                        <p:tgtEl>
                                          <p:spTgt spid="583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4" dur="2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45" dur="2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46" dur="2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" fill="hold"/>
                                        <p:tgtEl>
                                          <p:spTgt spid="584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4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2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55" dur="2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56" dur="2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" fill="hold"/>
                                        <p:tgtEl>
                                          <p:spTgt spid="584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4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4" dur="2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65" dur="2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66" dur="2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" fill="hold"/>
                                        <p:tgtEl>
                                          <p:spTgt spid="584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4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animClr clrSpc="rgb" dir="cw">
                                      <p:cBhvr>
                                        <p:cTn id="75" dur="2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7C3AF"/>
                                      </p:to>
                                    </p:animClr>
                                    <p:set>
                                      <p:cBhvr>
                                        <p:cTn id="76" dur="2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200" fill="hold"/>
                                        <p:tgtEl>
                                          <p:spTgt spid="584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84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82" grpId="0" animBg="1"/>
      <p:bldP spid="58385" grpId="0" animBg="1"/>
      <p:bldP spid="58396" grpId="0" animBg="1"/>
      <p:bldP spid="58396" grpId="1" animBg="1"/>
      <p:bldP spid="58397" grpId="0" animBg="1"/>
      <p:bldP spid="58397" grpId="1" animBg="1"/>
      <p:bldP spid="58411" grpId="0" animBg="1"/>
      <p:bldP spid="58412" grpId="0" animBg="1"/>
      <p:bldP spid="58412" grpId="1" animBg="1"/>
      <p:bldP spid="58413" grpId="0" animBg="1"/>
      <p:bldP spid="58413" grpId="1" animBg="1"/>
      <p:bldP spid="58414" grpId="0" animBg="1"/>
      <p:bldP spid="58414" grpId="1" animBg="1"/>
      <p:bldP spid="58415" grpId="0" animBg="1"/>
      <p:bldP spid="584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Stávající přístupy k řešení bytové nouze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/>
              <a:t>Sociální práce: </a:t>
            </a:r>
          </a:p>
          <a:p>
            <a:r>
              <a:rPr lang="cs-CZ" sz="2400" dirty="0"/>
              <a:t>Azylové domy: chybí evidence, odhad až 25% úspěšných odchodů (včetně bytů poskytovatele služby)</a:t>
            </a:r>
          </a:p>
          <a:p>
            <a:r>
              <a:rPr lang="cs-CZ" sz="2400" dirty="0"/>
              <a:t>Prostupné bydlení: Ostrava, Litvínov ad.: 20% </a:t>
            </a:r>
            <a:r>
              <a:rPr lang="cs-CZ" sz="2400" u="sng" dirty="0"/>
              <a:t>vybraných</a:t>
            </a:r>
            <a:r>
              <a:rPr lang="cs-CZ" sz="2400" dirty="0"/>
              <a:t> klientů dovede do samostatného bydlení (ASZ 2016)</a:t>
            </a:r>
          </a:p>
          <a:p>
            <a:pPr marL="0" indent="0">
              <a:buNone/>
            </a:pPr>
            <a:r>
              <a:rPr lang="cs-CZ" sz="2400" b="1" dirty="0"/>
              <a:t>Efekt úzkého hrdla:</a:t>
            </a:r>
          </a:p>
          <a:p>
            <a:r>
              <a:rPr lang="cs-CZ" sz="2400" dirty="0"/>
              <a:t>Azylové domy pro </a:t>
            </a:r>
            <a:r>
              <a:rPr lang="cs-CZ" sz="2400" u="sng" dirty="0"/>
              <a:t>matky s dětmi </a:t>
            </a:r>
            <a:r>
              <a:rPr lang="cs-CZ" sz="2400" dirty="0"/>
              <a:t>+ vstupní kritéria</a:t>
            </a:r>
          </a:p>
          <a:p>
            <a:r>
              <a:rPr lang="cs-CZ" sz="2400" dirty="0"/>
              <a:t>Ostrava: Sociální nájemní agentura pro 10% rodin v bytové nouzi (</a:t>
            </a:r>
            <a:r>
              <a:rPr lang="cs-CZ" sz="2400" dirty="0" err="1"/>
              <a:t>Centrom</a:t>
            </a:r>
            <a:r>
              <a:rPr lang="cs-CZ" sz="2400" dirty="0"/>
              <a:t> 2015)</a:t>
            </a:r>
          </a:p>
          <a:p>
            <a:r>
              <a:rPr lang="cs-CZ" sz="2400" dirty="0"/>
              <a:t>Bohumín: výběr 12% klientů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9571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Výzva: ukončování bezdomovectví rodin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800" dirty="0"/>
              <a:t>Stávající řešení jsou max. pro 10-20% CS</a:t>
            </a:r>
          </a:p>
          <a:p>
            <a:r>
              <a:rPr lang="cs-CZ" sz="2800" dirty="0"/>
              <a:t>Neznáme úspěšnost zabydlení (míru udržení bydlení)</a:t>
            </a:r>
          </a:p>
          <a:p>
            <a:endParaRPr lang="cs-CZ" sz="2800" dirty="0"/>
          </a:p>
          <a:p>
            <a:r>
              <a:rPr lang="cs-CZ" sz="2800" dirty="0"/>
              <a:t>Potřebujeme vyvinout a testovat přístupy pro co největší část CS</a:t>
            </a:r>
          </a:p>
          <a:p>
            <a:r>
              <a:rPr lang="cs-CZ" sz="2800" dirty="0"/>
              <a:t>Potřebujeme co nejvyšší míru udržení bydlení (co nejnižší míru vracení do bezdomovectví)</a:t>
            </a:r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  <p:sp>
        <p:nvSpPr>
          <p:cNvPr id="4" name="Arrow: Down 3"/>
          <p:cNvSpPr/>
          <p:nvPr/>
        </p:nvSpPr>
        <p:spPr>
          <a:xfrm>
            <a:off x="3471392" y="3429000"/>
            <a:ext cx="106977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177113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Rapid re-</a:t>
            </a:r>
            <a:r>
              <a:rPr lang="cs-CZ" dirty="0" err="1"/>
              <a:t>housing</a:t>
            </a:r>
            <a:r>
              <a:rPr lang="cs-CZ" dirty="0"/>
              <a:t> jako radikální inovace</a:t>
            </a:r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Přidělení finančně dostupného bydlení je dlouhodobě 20,6x účinnější v řešení bytové nouze, než cokoliv jiného (Shinn et al. 1998)</a:t>
            </a:r>
          </a:p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Neexistuje žádný spolehlivý způsob, jak předpovědět úspěšnost člověka v samostatném bydlení (Wan 2015)</a:t>
            </a:r>
          </a:p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Udržování rodin a jednotlivců v přechodném ubytování je nákladnější a méně efektivní</a:t>
            </a:r>
          </a:p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Některé rodiny a jednotlivci potřebují jen bydlení; není třeba je „napravovat“.</a:t>
            </a:r>
          </a:p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Zajištění bydlení pomáhá těm, co potřebují větší pomoc, aby mohli dosáhnout dalších změn.</a:t>
            </a:r>
          </a:p>
          <a:p>
            <a:pPr marL="200025" indent="-200025" defTabSz="876300">
              <a:lnSpc>
                <a:spcPct val="83000"/>
              </a:lnSpc>
              <a:spcBef>
                <a:spcPts val="463"/>
              </a:spcBef>
              <a:buFont typeface="Arial" pitchFamily="34" charset="0"/>
              <a:buChar char="•"/>
            </a:pPr>
            <a:r>
              <a:rPr lang="cs-CZ" altLang="cs-CZ" sz="2000" dirty="0">
                <a:sym typeface="Helvetica" charset="0"/>
              </a:rPr>
              <a:t>Poskytnutí podpory, jakou rodiny a jednotlivci chtějí. Spolupráce s poskytovatelem služeb není cíl; cílem je bydlení. (Gale 2015)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10216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Rapid re-</a:t>
            </a:r>
            <a:r>
              <a:rPr lang="cs-CZ" dirty="0" err="1"/>
              <a:t>housing</a:t>
            </a:r>
            <a:r>
              <a:rPr lang="cs-CZ" dirty="0"/>
              <a:t> jako radikální inovace</a:t>
            </a:r>
            <a:endParaRPr lang="cs-CZ" dirty="0"/>
          </a:p>
        </p:txBody>
      </p:sp>
      <p:pic>
        <p:nvPicPr>
          <p:cNvPr id="5" name="Content Placehold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795" y="476672"/>
            <a:ext cx="2264005" cy="648071"/>
          </a:xfrm>
          <a:prstGeom prst="rect">
            <a:avLst/>
          </a:prstGeom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086" y="2060575"/>
            <a:ext cx="5736054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ovéPole 1"/>
          <p:cNvSpPr txBox="1"/>
          <p:nvPr/>
        </p:nvSpPr>
        <p:spPr>
          <a:xfrm>
            <a:off x="1715086" y="6165304"/>
            <a:ext cx="332494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>
                <a:solidFill>
                  <a:schemeClr val="tx1"/>
                </a:solidFill>
              </a:rPr>
              <a:t>Houston: </a:t>
            </a:r>
            <a:r>
              <a:rPr lang="cs-CZ" sz="1400" dirty="0" err="1">
                <a:solidFill>
                  <a:schemeClr val="tx1"/>
                </a:solidFill>
              </a:rPr>
              <a:t>The</a:t>
            </a:r>
            <a:r>
              <a:rPr lang="cs-CZ" sz="1400" dirty="0">
                <a:solidFill>
                  <a:schemeClr val="tx1"/>
                </a:solidFill>
              </a:rPr>
              <a:t> </a:t>
            </a:r>
            <a:r>
              <a:rPr lang="cs-CZ" sz="1400" dirty="0" err="1">
                <a:solidFill>
                  <a:schemeClr val="tx1"/>
                </a:solidFill>
              </a:rPr>
              <a:t>Way</a:t>
            </a:r>
            <a:r>
              <a:rPr lang="cs-CZ" sz="1400" dirty="0">
                <a:solidFill>
                  <a:schemeClr val="tx1"/>
                </a:solidFill>
              </a:rPr>
              <a:t> </a:t>
            </a:r>
            <a:r>
              <a:rPr lang="cs-CZ" sz="1400" dirty="0" err="1">
                <a:solidFill>
                  <a:schemeClr val="tx1"/>
                </a:solidFill>
              </a:rPr>
              <a:t>Home</a:t>
            </a:r>
            <a:r>
              <a:rPr lang="cs-CZ" sz="1400" dirty="0">
                <a:solidFill>
                  <a:schemeClr val="tx1"/>
                </a:solidFill>
              </a:rPr>
              <a:t> (2015)</a:t>
            </a:r>
            <a:endParaRPr lang="en-GB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583949"/>
      </p:ext>
    </p:extLst>
  </p:cSld>
  <p:clrMapOvr>
    <a:masterClrMapping/>
  </p:clrMapOvr>
</p:sld>
</file>

<file path=ppt/theme/theme1.xml><?xml version="1.0" encoding="utf-8"?>
<a:theme xmlns:a="http://schemas.openxmlformats.org/drawingml/2006/main" name="MMR_OPTP_NOK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psb_titul">
  <a:themeElements>
    <a:clrScheme name="Motiv systému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ystému Office">
      <a:majorFont>
        <a:latin typeface="I Grotesk"/>
        <a:ea typeface=""/>
        <a:cs typeface="Arial Unicode MS"/>
      </a:majorFont>
      <a:minorFont>
        <a:latin typeface="Arial"/>
        <a:ea typeface=""/>
        <a:cs typeface="Arial Unicode MS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7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I Grotesk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7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cs-CZ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I Grotesk" charset="0"/>
            <a:cs typeface="Arial Unicode MS" charset="0"/>
          </a:defRPr>
        </a:defPPr>
      </a:lstStyle>
    </a:lnDef>
  </a:objectDefaults>
  <a:extraClrSchemeLst>
    <a:extraClrScheme>
      <a:clrScheme name="Motiv systému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ystému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ystému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539</TotalTime>
  <Words>962</Words>
  <Application>Microsoft Office PowerPoint</Application>
  <PresentationFormat>On-screen Show (4:3)</PresentationFormat>
  <Paragraphs>116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 Unicode MS</vt:lpstr>
      <vt:lpstr>ＭＳ Ｐゴシック</vt:lpstr>
      <vt:lpstr>ＭＳ Ｐゴシック</vt:lpstr>
      <vt:lpstr>Arial</vt:lpstr>
      <vt:lpstr>Calibri</vt:lpstr>
      <vt:lpstr>Helvetica</vt:lpstr>
      <vt:lpstr>I Grotesk</vt:lpstr>
      <vt:lpstr>Times New Roman</vt:lpstr>
      <vt:lpstr>Wingdings</vt:lpstr>
      <vt:lpstr>MMR_OPTP_NOK_klas</vt:lpstr>
      <vt:lpstr>ppsb_titul</vt:lpstr>
      <vt:lpstr>Randomizovaný kontrolní experiment ukončování bezdomovectví rodin s dětmi v Brně</vt:lpstr>
      <vt:lpstr>Problém</vt:lpstr>
      <vt:lpstr>Vize a cíle</vt:lpstr>
      <vt:lpstr>Stávající přístupy k řešení bytové nouze</vt:lpstr>
      <vt:lpstr>PowerPoint Presentation</vt:lpstr>
      <vt:lpstr>Stávající přístupy k řešení bytové nouze</vt:lpstr>
      <vt:lpstr>Výzva: ukončování bezdomovectví rodin</vt:lpstr>
      <vt:lpstr>Rapid re-housing jako radikální inovace</vt:lpstr>
      <vt:lpstr>Rapid re-housing jako radikální inovace</vt:lpstr>
      <vt:lpstr>Pilot rapid rehousing v Brně</vt:lpstr>
      <vt:lpstr>Fáze výzkumu</vt:lpstr>
      <vt:lpstr>Očekávané dopady po 12 měsících </vt:lpstr>
      <vt:lpstr>Očekávané střednědobé dopady</vt:lpstr>
      <vt:lpstr>Závěr: Dosavadní zkušenosti</vt:lpstr>
      <vt:lpstr>Závěr: Dosavadní zkušenosti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Stepan Ripka</cp:lastModifiedBy>
  <cp:revision>35</cp:revision>
  <dcterms:created xsi:type="dcterms:W3CDTF">2014-02-26T13:27:39Z</dcterms:created>
  <dcterms:modified xsi:type="dcterms:W3CDTF">2016-10-21T15:59:22Z</dcterms:modified>
</cp:coreProperties>
</file>